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78" r:id="rId3"/>
    <p:sldId id="264" r:id="rId4"/>
    <p:sldId id="263" r:id="rId5"/>
    <p:sldId id="268" r:id="rId6"/>
    <p:sldId id="267" r:id="rId7"/>
    <p:sldId id="276" r:id="rId8"/>
    <p:sldId id="279" r:id="rId9"/>
    <p:sldId id="269" r:id="rId10"/>
    <p:sldId id="270" r:id="rId11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FF"/>
    <a:srgbClr val="000066"/>
    <a:srgbClr val="3399FF"/>
    <a:srgbClr val="006600"/>
    <a:srgbClr val="FFFF00"/>
    <a:srgbClr val="0066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B1B3A4-A922-4A2C-91C8-15E2F26560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304922-8CB2-4C7B-B4E9-8D1623B810B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A1CA4D-818D-46C6-8712-22BF70F924D8}" type="datetime1">
              <a:rPr lang="it-IT"/>
              <a:pPr>
                <a:defRPr/>
              </a:pPr>
              <a:t>22/11/2019</a:t>
            </a:fld>
            <a:endParaRPr 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6865A0F-9619-4DA8-9B4B-282D209C1A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D9E1176-4444-461F-A27C-1F2DEA280F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t-IT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3658A-81A8-4385-8751-5969745FEF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0752B-B87F-48C5-9E7B-D1A013AF9F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FE61FC-2325-44A5-8B73-41F5308C80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95924DB-8A1B-4A2C-9D8E-2E1B3C8368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92ABC794-DD63-444E-AC76-D040D4F589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D8909845-8B0D-45A1-A17B-C27350392C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348B5F4-BF10-4422-B9CE-33B4B01137F2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0E713CD1-D69C-49B4-8DAF-96C21BE9CA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D1FC582-1679-488F-A7E2-3B914261D8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C563B09D-5F25-42FB-8382-17BCB0C6BF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3C80AA7-3335-4173-80D8-C46CCD409310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042352C4-05FE-4727-96F0-78D0CE280A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6DA3C905-4D0A-4B11-9808-8433281FD2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84BA7AB-36C1-4854-99E3-D14081B4A6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BE3C8C8-F25A-4DEC-98E6-5D7732FCC498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6FDBF17E-4200-44BA-887C-EA11929860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E9E440-F3BD-4D44-BC82-2A1CD7617D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it-IT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A0ADC1A-7014-4E3D-ACDD-61470678A7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A828F99-2717-4441-9265-50239720FE97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EE82BA4-46B7-47C4-A794-235C0F9F7C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72FFD4B-EB51-49C9-9080-2FB465E36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51C85ECB-DC85-4AFC-AE16-523813535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8B97B58-BFA5-4B35-B3A8-14EB1D93F5F6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E57944AA-A6A4-4D1B-A23A-AD13A2F151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6A7D575-4198-41E6-82F4-0A5DF738B4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8AC7C05-F5C7-4DDF-AE39-055E357FD0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433CCA6-152E-4EB9-82E2-9D5336761C3A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C3E35CDB-34DD-4086-A4D0-3EBA826599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381999E-C420-40D7-8F25-8EE33054BA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7314F330-941E-4F18-B00B-C250821541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4A0DD9A-EE26-4181-ADF6-9630F80233D8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1CFA8CB7-89D8-4DB7-845A-84F9CBDA3C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B5E9D077-96E2-4FA8-BA08-466267A852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66EFF7DC-3542-4E34-BABB-7C5F4FA313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4D4E79-0B28-4A51-A8C2-A6F80E14EB49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49650BA5-4402-4743-9C2D-F8DE2321A5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1DB367F7-D24B-4FAA-B6B9-5C96A42051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A31118FF-689C-4F70-92AB-06594757F6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5832E7-DB41-49A5-B4D0-58741A9340CA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CFCA74-68FA-4FF5-96F8-C0066B464A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74EBA7-21F8-46B6-BF23-55DA119231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A2C992-FD7A-48D6-B383-1F207E83D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6BF42-C5CC-4FE9-A78C-7784D805B89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042280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55F0DC-B27F-4937-85E6-26687F8E25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B6060A-6C3E-41D4-A1B1-40930B875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A2CDB7-ABAF-4D0D-8D0E-414B45D51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B5369-8B73-4007-92AA-2A5178574D2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4587696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7B486E-6D57-4E85-97FE-8D768E52E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A811E9-9382-45E2-ABB3-CE62807991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09E837-D879-43A5-8B1A-467039C3AD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F56DD-2087-4F76-AEC9-09512C058A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837266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3C133A-157D-4E63-A120-CB1F1665B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4FFD52-F3FD-4F3A-BD19-83DCD8A826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486D35-85AD-4E6A-AB31-4B6B871AE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F703A-4325-4E85-8A6F-A6352E1604B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6639168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F6A664-E5DB-4B77-B1DC-88A6DA0B6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45E153-8538-4502-B1BD-16A36105E2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0476F0-D0E0-4800-BB0A-E4D33D3F33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B6E4B-C3B1-49DC-91A7-BA424962E3F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69921813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58B653-39CD-4CA9-B469-F6B427373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0F2384-5292-40B1-9F8D-B8749A938A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97A52E-FDB7-4BA6-B714-68368BCA53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AA64A-E8FA-4815-B22B-099353ECBF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57337357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5326E45-AEE3-49F7-9D4C-CB945F8870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12048B7-5E75-4652-98F9-521DC46A70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C9FE792-BAB3-42D7-AC54-F40BAD2FAA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B1FAE-BF95-4CA4-A681-694CB1873FA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4157164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C4A9B8-FDD4-4760-9D4E-8DD577972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B8C03C9-319B-4A97-9161-C3B6B07EC2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D62871-25A6-4524-A38B-4945E0215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6076-E189-479A-970B-3B97088664A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6979784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F5E975-B290-4D81-89E7-5C21734746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4599A7-3091-47BB-A1B2-98F3AA4C8E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26D3FEB-5BAF-4BE7-80F0-5BB10252C1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074E-7BEA-463E-BCCA-7443CD74487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1211036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1EB7FA-1927-423F-9507-0CB29461B8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27B847-9A38-43C9-8DD7-DCB694B02E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9156E0-94F3-4910-A481-336E9E2255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F2FAF-EAF2-4948-B0C4-0AA851175F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8476485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7948C1-D04D-42C2-9F2B-957F47AA4A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82392E-F932-4E7A-8479-39DA02E4D5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538B03-764A-42CA-944A-EC61B6126A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B1E2C-8786-4AD2-9DF7-F340B3E6A5A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9210924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A66FFBC-709D-47A9-8A44-B7E01024F6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4651E01-D814-4953-A433-F5AEB8522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3D491E8-8B7B-4E60-B3A7-35722CD781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0CF1BE2-23D1-4B7E-9625-EA249BBECE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730D0F-7F05-4A33-89EE-9C795CD432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35FACBD-3197-4A29-9658-7FDAE3713F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rizioni.istruzione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depisis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pisis.it/component/k2/item/1678-corsi-di-strumento-musicale-iscrizioni-e-prove-attitudinali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>
            <a:extLst>
              <a:ext uri="{FF2B5EF4-FFF2-40B4-BE49-F238E27FC236}">
                <a16:creationId xmlns:a16="http://schemas.microsoft.com/office/drawing/2014/main" id="{4D9D02C0-148A-4957-9B42-B4C471F8B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85750"/>
            <a:ext cx="8286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chemeClr val="bg1"/>
                </a:solidFill>
              </a:rPr>
              <a:t>Istituto Comprensivo “Filippo de Pisis”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chemeClr val="bg1"/>
                </a:solidFill>
              </a:rPr>
              <a:t>Iscrizioni per Anno Scolastico 2020-2021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F4009E-3693-443A-AF57-31BE5EAC99BF}"/>
              </a:ext>
            </a:extLst>
          </p:cNvPr>
          <p:cNvSpPr/>
          <p:nvPr/>
        </p:nvSpPr>
        <p:spPr>
          <a:xfrm>
            <a:off x="364412" y="5715000"/>
            <a:ext cx="86052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it-IT" sz="4000" b="1" kern="1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/>
                <a:ea typeface="Verdana"/>
                <a:cs typeface="Verdana"/>
              </a:rPr>
              <a:t>Vieni con noi alla secondaria</a:t>
            </a:r>
            <a:endParaRPr lang="it-IT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charset="0"/>
              <a:ea typeface="+mn-ea"/>
            </a:endParaRPr>
          </a:p>
        </p:txBody>
      </p:sp>
      <p:pic>
        <p:nvPicPr>
          <p:cNvPr id="3076" name="Picture 4" descr="COPERTINA 2.jpg">
            <a:extLst>
              <a:ext uri="{FF2B5EF4-FFF2-40B4-BE49-F238E27FC236}">
                <a16:creationId xmlns:a16="http://schemas.microsoft.com/office/drawing/2014/main" id="{1971DC8C-7EA3-472F-96B1-934A4D81CD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935038"/>
            <a:ext cx="4819650" cy="48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>
            <a:extLst>
              <a:ext uri="{FF2B5EF4-FFF2-40B4-BE49-F238E27FC236}">
                <a16:creationId xmlns:a16="http://schemas.microsoft.com/office/drawing/2014/main" id="{FF111C3C-FD1D-4951-91FD-02998B604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071688"/>
            <a:ext cx="8001000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chemeClr val="bg1"/>
                </a:solidFill>
              </a:rPr>
              <a:t>Concerto  di  Natale</a:t>
            </a: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endParaRPr lang="it-IT" altLang="it-IT" sz="2000" b="1">
              <a:solidFill>
                <a:srgbClr val="002060"/>
              </a:solidFill>
            </a:endParaRP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Esibizione degli allievi del Corso ad indirizzo musicale della Scuola Secondaria di Porotto, con la partecipazione degli alunni delle classi quinte delle Scuole Primarie  “ A. Franceschini” e di Fondo Reno</a:t>
            </a: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endParaRPr lang="it-IT" altLang="it-IT" sz="2000" b="1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it-IT" altLang="it-IT" sz="1800" b="1">
                <a:solidFill>
                  <a:srgbClr val="000099"/>
                </a:solidFill>
              </a:rPr>
              <a:t>Mercoledì 19/12/2018 alle 18.30 </a:t>
            </a:r>
          </a:p>
          <a:p>
            <a:pPr>
              <a:buFontTx/>
              <a:buNone/>
            </a:pPr>
            <a:r>
              <a:rPr lang="it-IT" altLang="it-IT" sz="1800" b="1">
                <a:solidFill>
                  <a:srgbClr val="000099"/>
                </a:solidFill>
              </a:rPr>
              <a:t>presso la Scuola Secondaria di Primo Grado, sede di Porotto</a:t>
            </a:r>
          </a:p>
          <a:p>
            <a:pPr>
              <a:buFontTx/>
              <a:buNone/>
            </a:pPr>
            <a:r>
              <a:rPr lang="it-IT" altLang="it-IT" sz="1800" b="1">
                <a:solidFill>
                  <a:srgbClr val="000099"/>
                </a:solidFill>
              </a:rPr>
              <a:t>Via Ladino 19</a:t>
            </a:r>
            <a:endParaRPr lang="it-IT" altLang="it-IT" sz="24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D83414-7AA3-4EAC-AD08-F687D7F3ADA0}"/>
              </a:ext>
            </a:extLst>
          </p:cNvPr>
          <p:cNvCxnSpPr/>
          <p:nvPr/>
        </p:nvCxnSpPr>
        <p:spPr>
          <a:xfrm>
            <a:off x="714375" y="2741613"/>
            <a:ext cx="7858125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4" name="TextBox 5">
            <a:extLst>
              <a:ext uri="{FF2B5EF4-FFF2-40B4-BE49-F238E27FC236}">
                <a16:creationId xmlns:a16="http://schemas.microsoft.com/office/drawing/2014/main" id="{C2094007-E547-4370-9F4B-D93E2C6E4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2857500"/>
            <a:ext cx="2643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4B998FF-8831-4018-8A2B-5B5FFE68E335}"/>
              </a:ext>
            </a:extLst>
          </p:cNvPr>
          <p:cNvSpPr txBox="1">
            <a:spLocks/>
          </p:cNvSpPr>
          <p:nvPr/>
        </p:nvSpPr>
        <p:spPr bwMode="auto">
          <a:xfrm>
            <a:off x="500063" y="404813"/>
            <a:ext cx="8143875" cy="14160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defRPr/>
            </a:pPr>
            <a:r>
              <a:rPr lang="it-IT" altLang="it-IT" sz="3200" b="1" kern="0" dirty="0">
                <a:solidFill>
                  <a:schemeClr val="bg1"/>
                </a:solidFill>
              </a:rPr>
              <a:t>Saggio orchestra dei corsi di indirizzo strumentale sede di Porotto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>
            <a:extLst>
              <a:ext uri="{FF2B5EF4-FFF2-40B4-BE49-F238E27FC236}">
                <a16:creationId xmlns:a16="http://schemas.microsoft.com/office/drawing/2014/main" id="{5188D24B-19E2-471B-B46D-8861D64CC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044700"/>
            <a:ext cx="80010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it-IT" altLang="it-IT" sz="2000" dirty="0"/>
              <a:t>Le iscrizioni si effettueranno on line </a:t>
            </a:r>
          </a:p>
          <a:p>
            <a:pPr>
              <a:buFontTx/>
              <a:buNone/>
            </a:pPr>
            <a:r>
              <a:rPr lang="it-IT" altLang="it-IT" sz="2000" b="1" dirty="0"/>
              <a:t>dalle 8:00 del 7 gennaio 2020 alle 20:00 del 31 gennaio 2020. </a:t>
            </a:r>
            <a:endParaRPr lang="it-IT" altLang="it-IT" sz="2000" dirty="0"/>
          </a:p>
          <a:p>
            <a:pPr>
              <a:buFontTx/>
              <a:buNone/>
            </a:pPr>
            <a:r>
              <a:rPr lang="it-IT" altLang="it-IT" sz="2000" dirty="0"/>
              <a:t>Dalle ore 9:00 del 27 dicembre 2019 sarà possibile avviare la fase della registrazione sul sito web </a:t>
            </a:r>
            <a:r>
              <a:rPr lang="it-IT" altLang="it-IT" sz="20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www.iscrizioni.istruzione.it</a:t>
            </a:r>
            <a:r>
              <a:rPr lang="it-IT" altLang="it-IT" sz="2000" b="1" dirty="0">
                <a:solidFill>
                  <a:schemeClr val="tx2"/>
                </a:solidFill>
              </a:rPr>
              <a:t>.</a:t>
            </a:r>
            <a:r>
              <a:rPr lang="it-IT" altLang="it-IT" sz="2000" dirty="0">
                <a:solidFill>
                  <a:schemeClr val="tx2"/>
                </a:solidFill>
              </a:rPr>
              <a:t> </a:t>
            </a:r>
          </a:p>
          <a:p>
            <a:pPr>
              <a:buFontTx/>
              <a:buNone/>
            </a:pPr>
            <a:r>
              <a:rPr lang="it-IT" altLang="it-IT" sz="2000" dirty="0"/>
              <a:t>Tutte le informazioni sono disponibili sul sito dell’Istituto all’indirizzo</a:t>
            </a:r>
          </a:p>
          <a:p>
            <a:pPr algn="ctr">
              <a:buFontTx/>
              <a:buNone/>
            </a:pPr>
            <a:r>
              <a:rPr lang="it-IT" altLang="it-IT" sz="2000" b="1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www.icdepisis.it</a:t>
            </a:r>
            <a:r>
              <a:rPr lang="it-IT" altLang="it-IT" sz="2000" b="1" dirty="0"/>
              <a:t> </a:t>
            </a:r>
          </a:p>
          <a:p>
            <a:pPr>
              <a:buFontTx/>
              <a:buNone/>
            </a:pPr>
            <a:r>
              <a:rPr lang="it-IT" altLang="it-IT" sz="2000" dirty="0"/>
              <a:t> </a:t>
            </a:r>
          </a:p>
          <a:p>
            <a:pPr>
              <a:buFontTx/>
              <a:buNone/>
            </a:pPr>
            <a:r>
              <a:rPr lang="it-IT" altLang="it-IT" sz="2000" dirty="0"/>
              <a:t>Il personale di Segreteria sarà a disposizione per la </a:t>
            </a:r>
            <a:r>
              <a:rPr lang="it-IT" altLang="it-IT" sz="2000" b="1" dirty="0"/>
              <a:t>consulenza</a:t>
            </a:r>
            <a:r>
              <a:rPr lang="it-IT" altLang="it-IT" sz="2000" dirty="0"/>
              <a:t>: </a:t>
            </a:r>
          </a:p>
          <a:p>
            <a:pPr>
              <a:buFontTx/>
              <a:buNone/>
            </a:pPr>
            <a:r>
              <a:rPr lang="it-IT" altLang="it-IT" sz="2000" dirty="0"/>
              <a:t>Dal lunedì al venerdì dalle 11.30 alle 13.30;</a:t>
            </a:r>
          </a:p>
          <a:p>
            <a:pPr>
              <a:buFontTx/>
              <a:buNone/>
            </a:pPr>
            <a:r>
              <a:rPr lang="it-IT" altLang="it-IT" sz="2000" dirty="0"/>
              <a:t>Lunedì, martedì e giovedì anche dalle 15 alle 16.30.</a:t>
            </a:r>
          </a:p>
          <a:p>
            <a:pPr algn="ctr">
              <a:buFontTx/>
              <a:buNone/>
            </a:pPr>
            <a:r>
              <a:rPr lang="it-IT" altLang="it-IT" sz="2000" dirty="0"/>
              <a:t>Il Piano dell’Offerta Formativa è consultabile sul sito </a:t>
            </a:r>
            <a:r>
              <a:rPr lang="it-IT" altLang="it-IT" sz="2000" b="1" dirty="0"/>
              <a:t>www.icdepisis.it</a:t>
            </a:r>
          </a:p>
          <a:p>
            <a:pPr>
              <a:buFontTx/>
              <a:buNone/>
            </a:pPr>
            <a:r>
              <a:rPr lang="it-IT" altLang="it-IT" sz="1400" dirty="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002060"/>
              </a:solidFill>
            </a:endParaRPr>
          </a:p>
        </p:txBody>
      </p:sp>
      <p:sp>
        <p:nvSpPr>
          <p:cNvPr id="5123" name="Rectangle 10">
            <a:extLst>
              <a:ext uri="{FF2B5EF4-FFF2-40B4-BE49-F238E27FC236}">
                <a16:creationId xmlns:a16="http://schemas.microsoft.com/office/drawing/2014/main" id="{389B9F3B-2B05-4F7F-8227-6394282B4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571500"/>
            <a:ext cx="80724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4400" b="1">
                <a:solidFill>
                  <a:schemeClr val="bg1"/>
                </a:solidFill>
              </a:rPr>
              <a:t>Per informazioni e iscrizioni</a:t>
            </a:r>
            <a:endParaRPr lang="it-IT" altLang="it-IT" sz="4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CBF0F9A1-A0A9-4EB4-9609-DF9FD6F8A1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4375" y="428625"/>
            <a:ext cx="8034338" cy="714375"/>
          </a:xfrm>
        </p:spPr>
        <p:txBody>
          <a:bodyPr/>
          <a:lstStyle/>
          <a:p>
            <a:r>
              <a:rPr lang="it-IT" altLang="it-IT" sz="4800" b="1">
                <a:solidFill>
                  <a:schemeClr val="bg1"/>
                </a:solidFill>
              </a:rPr>
              <a:t>Open days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6DA6EEC4-2142-431D-80A6-DFF3A0FAF3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1500" y="4724400"/>
            <a:ext cx="7786688" cy="1847850"/>
          </a:xfrm>
        </p:spPr>
        <p:txBody>
          <a:bodyPr/>
          <a:lstStyle/>
          <a:p>
            <a:pPr algn="just"/>
            <a:r>
              <a:rPr lang="it-IT" altLang="it-IT" sz="2800">
                <a:solidFill>
                  <a:srgbClr val="2D2D8A"/>
                </a:solidFill>
              </a:rPr>
              <a:t>In occasione dell’apertura delle iscrizioni per il prossimo anno scolastico, le nostre sedi saranno aperte per incontri e visite guidate degli alunni e delle loro famiglie.</a:t>
            </a:r>
          </a:p>
        </p:txBody>
      </p:sp>
      <p:pic>
        <p:nvPicPr>
          <p:cNvPr id="7172" name="Picture 4" descr="COPERTINA 1.jpg">
            <a:extLst>
              <a:ext uri="{FF2B5EF4-FFF2-40B4-BE49-F238E27FC236}">
                <a16:creationId xmlns:a16="http://schemas.microsoft.com/office/drawing/2014/main" id="{A6B77EE6-489A-4E13-B1F5-32F3D3AB12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214438"/>
            <a:ext cx="28575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ave 21">
            <a:extLst>
              <a:ext uri="{FF2B5EF4-FFF2-40B4-BE49-F238E27FC236}">
                <a16:creationId xmlns:a16="http://schemas.microsoft.com/office/drawing/2014/main" id="{E0F76F03-971A-4E73-B630-61E3BC34EAE0}"/>
              </a:ext>
            </a:extLst>
          </p:cNvPr>
          <p:cNvSpPr/>
          <p:nvPr/>
        </p:nvSpPr>
        <p:spPr>
          <a:xfrm rot="319250">
            <a:off x="461963" y="2411413"/>
            <a:ext cx="2746375" cy="850900"/>
          </a:xfrm>
          <a:prstGeom prst="wave">
            <a:avLst>
              <a:gd name="adj1" fmla="val 12500"/>
              <a:gd name="adj2" fmla="val -498"/>
            </a:avLst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>
              <a:solidFill>
                <a:srgbClr val="FFFFFF"/>
              </a:solidFill>
              <a:latin typeface="Mangal" pitchFamily="18" charset="0"/>
              <a:ea typeface="ＭＳ Ｐゴシック" pitchFamily="34" charset="-128"/>
              <a:cs typeface="Mangal" pitchFamily="18" charset="0"/>
            </a:endParaRPr>
          </a:p>
        </p:txBody>
      </p:sp>
      <p:pic>
        <p:nvPicPr>
          <p:cNvPr id="25" name="Picture 24" descr="double-note.png">
            <a:extLst>
              <a:ext uri="{FF2B5EF4-FFF2-40B4-BE49-F238E27FC236}">
                <a16:creationId xmlns:a16="http://schemas.microsoft.com/office/drawing/2014/main" id="{5BEDEB96-FECF-4710-BEF8-A141DC9E49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400893">
            <a:off x="592965" y="2448442"/>
            <a:ext cx="359248" cy="390403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9220" name="Picture 5" descr="clip_image002.jpg">
            <a:extLst>
              <a:ext uri="{FF2B5EF4-FFF2-40B4-BE49-F238E27FC236}">
                <a16:creationId xmlns:a16="http://schemas.microsoft.com/office/drawing/2014/main" id="{C92C4392-0BE2-4657-BB18-FCC4D140B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953000"/>
            <a:ext cx="1800225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>
            <a:extLst>
              <a:ext uri="{FF2B5EF4-FFF2-40B4-BE49-F238E27FC236}">
                <a16:creationId xmlns:a16="http://schemas.microsoft.com/office/drawing/2014/main" id="{6BA8B183-FAC3-4904-937B-FE6E8C28C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357188"/>
            <a:ext cx="8143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4800" b="1">
                <a:solidFill>
                  <a:schemeClr val="bg1"/>
                </a:solidFill>
                <a:cs typeface="Times New Roman" panose="02020603050405020304" pitchFamily="18" charset="0"/>
              </a:rPr>
              <a:t>Le nostre scuole</a:t>
            </a:r>
          </a:p>
        </p:txBody>
      </p:sp>
      <p:pic>
        <p:nvPicPr>
          <p:cNvPr id="9222" name="Picture 7" descr="facciata porotto.jpg">
            <a:extLst>
              <a:ext uri="{FF2B5EF4-FFF2-40B4-BE49-F238E27FC236}">
                <a16:creationId xmlns:a16="http://schemas.microsoft.com/office/drawing/2014/main" id="{817C8357-B4FE-4272-8FCA-6F0CE5F4E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953000"/>
            <a:ext cx="1800225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8" descr="facciata.jpg">
            <a:extLst>
              <a:ext uri="{FF2B5EF4-FFF2-40B4-BE49-F238E27FC236}">
                <a16:creationId xmlns:a16="http://schemas.microsoft.com/office/drawing/2014/main" id="{B0D84B21-1648-4C6C-AA06-F8BAFF9F6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929188"/>
            <a:ext cx="1800225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0" descr="sede Porotto">
            <a:extLst>
              <a:ext uri="{FF2B5EF4-FFF2-40B4-BE49-F238E27FC236}">
                <a16:creationId xmlns:a16="http://schemas.microsoft.com/office/drawing/2014/main" id="{76AC3A61-DFE7-43DE-80BA-C73C6027B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2643188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1" descr="scuoladepisis.jpg">
            <a:extLst>
              <a:ext uri="{FF2B5EF4-FFF2-40B4-BE49-F238E27FC236}">
                <a16:creationId xmlns:a16="http://schemas.microsoft.com/office/drawing/2014/main" id="{416D6D9E-B3EE-4CDA-AC1D-2DD73B4A5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643188"/>
            <a:ext cx="1905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2">
            <a:extLst>
              <a:ext uri="{FF2B5EF4-FFF2-40B4-BE49-F238E27FC236}">
                <a16:creationId xmlns:a16="http://schemas.microsoft.com/office/drawing/2014/main" id="{F4E5D11D-445B-49BB-BA03-CB37B7FFC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3" y="2214563"/>
            <a:ext cx="1933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Sede di Ferrara</a:t>
            </a:r>
          </a:p>
        </p:txBody>
      </p:sp>
      <p:sp>
        <p:nvSpPr>
          <p:cNvPr id="9227" name="Text Box 13">
            <a:extLst>
              <a:ext uri="{FF2B5EF4-FFF2-40B4-BE49-F238E27FC236}">
                <a16:creationId xmlns:a16="http://schemas.microsoft.com/office/drawing/2014/main" id="{9B187696-90F4-4E0E-BE77-EE638ABF9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813" y="2214563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Sede di Porotto</a:t>
            </a:r>
          </a:p>
        </p:txBody>
      </p:sp>
      <p:sp>
        <p:nvSpPr>
          <p:cNvPr id="9228" name="Text Box 19">
            <a:extLst>
              <a:ext uri="{FF2B5EF4-FFF2-40B4-BE49-F238E27FC236}">
                <a16:creationId xmlns:a16="http://schemas.microsoft.com/office/drawing/2014/main" id="{9FA9FB03-4D18-4472-9098-2824B8DB0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643063"/>
            <a:ext cx="5214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Scuola secondaria di 1° grado F. De Pisis</a:t>
            </a:r>
            <a:r>
              <a:rPr lang="it-IT" altLang="it-IT" sz="180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  <a:endParaRPr lang="en-GB" altLang="it-IT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9" name="Text Box 20">
            <a:extLst>
              <a:ext uri="{FF2B5EF4-FFF2-40B4-BE49-F238E27FC236}">
                <a16:creationId xmlns:a16="http://schemas.microsoft.com/office/drawing/2014/main" id="{435A6510-67A5-4C08-8965-6748E6EC6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471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G. Matteotti</a:t>
            </a:r>
            <a:endParaRPr lang="en-GB" altLang="it-IT" sz="1800">
              <a:solidFill>
                <a:schemeClr val="bg1"/>
              </a:solidFill>
            </a:endParaRPr>
          </a:p>
        </p:txBody>
      </p:sp>
      <p:sp>
        <p:nvSpPr>
          <p:cNvPr id="9230" name="Text Box 21">
            <a:extLst>
              <a:ext uri="{FF2B5EF4-FFF2-40B4-BE49-F238E27FC236}">
                <a16:creationId xmlns:a16="http://schemas.microsoft.com/office/drawing/2014/main" id="{0B8BB4E4-8754-4C3D-97DD-097EF2828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572000"/>
            <a:ext cx="188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>
                <a:solidFill>
                  <a:schemeClr val="bg1"/>
                </a:solidFill>
              </a:rPr>
              <a:t>A. Franceschini</a:t>
            </a:r>
          </a:p>
        </p:txBody>
      </p:sp>
      <p:sp>
        <p:nvSpPr>
          <p:cNvPr id="9231" name="Text Box 22">
            <a:extLst>
              <a:ext uri="{FF2B5EF4-FFF2-40B4-BE49-F238E27FC236}">
                <a16:creationId xmlns:a16="http://schemas.microsoft.com/office/drawing/2014/main" id="{C425079B-5120-46AC-9B4D-0D9D94F3F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572000"/>
            <a:ext cx="1562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>
                <a:solidFill>
                  <a:schemeClr val="bg1"/>
                </a:solidFill>
              </a:rPr>
              <a:t>Fondo Reno</a:t>
            </a:r>
          </a:p>
        </p:txBody>
      </p:sp>
      <p:sp>
        <p:nvSpPr>
          <p:cNvPr id="9232" name="Text Box 24">
            <a:extLst>
              <a:ext uri="{FF2B5EF4-FFF2-40B4-BE49-F238E27FC236}">
                <a16:creationId xmlns:a16="http://schemas.microsoft.com/office/drawing/2014/main" id="{29ACCCC2-01E1-4742-809F-37EFAEE7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071938"/>
            <a:ext cx="214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Scuole primarie:</a:t>
            </a:r>
            <a:endParaRPr lang="en-GB" altLang="it-IT" sz="1800">
              <a:solidFill>
                <a:schemeClr val="bg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657B65-7201-415D-9C81-4C567C46EC6B}"/>
              </a:ext>
            </a:extLst>
          </p:cNvPr>
          <p:cNvCxnSpPr/>
          <p:nvPr/>
        </p:nvCxnSpPr>
        <p:spPr>
          <a:xfrm>
            <a:off x="500063" y="2071688"/>
            <a:ext cx="792956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189C9D0-126A-4383-AF80-18016E9D453E}"/>
              </a:ext>
            </a:extLst>
          </p:cNvPr>
          <p:cNvCxnSpPr/>
          <p:nvPr/>
        </p:nvCxnSpPr>
        <p:spPr>
          <a:xfrm>
            <a:off x="500063" y="4500563"/>
            <a:ext cx="792956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8FA4F09-9EAF-4AA8-8FAE-31482AC75F8C}"/>
              </a:ext>
            </a:extLst>
          </p:cNvPr>
          <p:cNvSpPr/>
          <p:nvPr/>
        </p:nvSpPr>
        <p:spPr>
          <a:xfrm rot="456639">
            <a:off x="999779" y="2640432"/>
            <a:ext cx="2143141" cy="428629"/>
          </a:xfrm>
          <a:prstGeom prst="rect">
            <a:avLst/>
          </a:prstGeom>
          <a:noFill/>
        </p:spPr>
        <p:txBody>
          <a:bodyPr>
            <a:prstTxWarp prst="textWave1">
              <a:avLst>
                <a:gd name="adj1" fmla="val 19773"/>
                <a:gd name="adj2" fmla="val -129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Oltre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venti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anni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di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musica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insieme</a:t>
            </a:r>
            <a:endParaRPr lang="en-US" sz="1000" b="1" spc="50" dirty="0">
              <a:ln w="11430">
                <a:solidFill>
                  <a:srgbClr val="002060"/>
                </a:solidFill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7998EA4-82D7-4D3B-B980-265E175F98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158163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Secondaria di 1°grado 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F. De Pisis sede di Ferrara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Viale Krasnodar 102 - Ferrara</a:t>
            </a:r>
          </a:p>
        </p:txBody>
      </p:sp>
      <p:graphicFrame>
        <p:nvGraphicFramePr>
          <p:cNvPr id="5159" name="Group 39">
            <a:extLst>
              <a:ext uri="{FF2B5EF4-FFF2-40B4-BE49-F238E27FC236}">
                <a16:creationId xmlns:a16="http://schemas.microsoft.com/office/drawing/2014/main" id="{80DF7A8B-EF38-4F14-8DA3-2E27435E75B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9814409"/>
              </p:ext>
            </p:extLst>
          </p:nvPr>
        </p:nvGraphicFramePr>
        <p:xfrm>
          <a:off x="490538" y="3284538"/>
          <a:ext cx="8072437" cy="3462405"/>
        </p:xfrm>
        <a:graphic>
          <a:graphicData uri="http://schemas.openxmlformats.org/drawingml/2006/table">
            <a:tbl>
              <a:tblPr/>
              <a:tblGrid>
                <a:gridCol w="126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7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6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Lunedì 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9 dicembre 2019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16.45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2D2D8A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18.30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rgbClr val="000099"/>
                          </a:solidFill>
                        </a:rPr>
                        <a:t>Visita alla scuola e prove per il saggio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Domenica 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15 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dicembre 2020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laboratori per i ragazzi presenti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85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 gennaio 2020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9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10.30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Incontro con la Dirigente Scolastica Maria Gaiani e laboratori per i ragazzi presenti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4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Mercoledì 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22 gennaio 2020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</a:t>
                      </a: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laboratori per i ragazzi presenti</a:t>
                      </a:r>
                    </a:p>
                    <a:p>
                      <a:endParaRPr lang="it-IT" sz="1600" b="1" dirty="0">
                        <a:solidFill>
                          <a:srgbClr val="000099"/>
                        </a:solidFill>
                        <a:latin typeface="+mn-lt"/>
                      </a:endParaRPr>
                    </a:p>
                  </a:txBody>
                  <a:tcPr marL="36576" marR="36576" marT="36595" marB="365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305" name="Rectangle 7">
            <a:extLst>
              <a:ext uri="{FF2B5EF4-FFF2-40B4-BE49-F238E27FC236}">
                <a16:creationId xmlns:a16="http://schemas.microsoft.com/office/drawing/2014/main" id="{A4E3A3C3-EDD1-475F-B61E-57E07021A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2197100"/>
            <a:ext cx="807243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I docenti della scuola incontreranno gli alunni delle classi quinte della scuola  primaria e le loro famiglie nelle seguenti giornate: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6204567-5289-4E79-A54C-B2B9767FF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229600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Secondaria di 1°grado 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F. De Pisis sede di Porotto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 Ladino 19 - Porotto</a:t>
            </a:r>
          </a:p>
        </p:txBody>
      </p:sp>
      <p:sp>
        <p:nvSpPr>
          <p:cNvPr id="13315" name="Rectangle 7">
            <a:extLst>
              <a:ext uri="{FF2B5EF4-FFF2-40B4-BE49-F238E27FC236}">
                <a16:creationId xmlns:a16="http://schemas.microsoft.com/office/drawing/2014/main" id="{0ED9B607-D9E5-4A55-B3C1-AAD0E3C56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86000"/>
            <a:ext cx="8072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l docenti della scuola incontreranno gli alunni delle classi quinte della scuola  primaria e le loro famiglie nelle seguenti giornate:</a:t>
            </a:r>
          </a:p>
        </p:txBody>
      </p:sp>
      <p:graphicFrame>
        <p:nvGraphicFramePr>
          <p:cNvPr id="9" name="Group 39">
            <a:extLst>
              <a:ext uri="{FF2B5EF4-FFF2-40B4-BE49-F238E27FC236}">
                <a16:creationId xmlns:a16="http://schemas.microsoft.com/office/drawing/2014/main" id="{3416EE43-44AB-494C-83F4-B2BD7D04FA7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0063" y="3429000"/>
          <a:ext cx="8072437" cy="2930525"/>
        </p:xfrm>
        <a:graphic>
          <a:graphicData uri="http://schemas.openxmlformats.org/drawingml/2006/table">
            <a:tbl>
              <a:tblPr/>
              <a:tblGrid>
                <a:gridCol w="114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Giovedì 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19 dicembre 2019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16.45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 e prove per il saggio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Domenica  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 gennaio 2020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9.30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 gennaio 2020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 </a:t>
                      </a:r>
                      <a:r>
                        <a:rPr lang="it-IT" sz="1600" b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 gennaio 2020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12.30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Incontro con la Dirigente Scolastica Maria Gaiani</a:t>
                      </a:r>
                    </a:p>
                  </a:txBody>
                  <a:tcPr marL="36576" marR="36576" marT="36614" marB="366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786D4EB-D905-4E1B-B2A4-F099C019F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924800" cy="857250"/>
          </a:xfrm>
        </p:spPr>
        <p:txBody>
          <a:bodyPr/>
          <a:lstStyle/>
          <a:p>
            <a:pPr algn="l"/>
            <a:r>
              <a:rPr lang="it-IT" altLang="it-IT" sz="4000" b="1">
                <a:solidFill>
                  <a:schemeClr val="bg1"/>
                </a:solidFill>
              </a:rPr>
              <a:t>Suonare a scuola: una realtà!</a:t>
            </a:r>
            <a:endParaRPr lang="it-IT" altLang="it-IT" sz="400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9BFAECA-5C8E-451F-9393-843596079CA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65125" y="1117600"/>
            <a:ext cx="8001000" cy="2071688"/>
          </a:xfrm>
        </p:spPr>
        <p:txBody>
          <a:bodyPr/>
          <a:lstStyle/>
          <a:p>
            <a:pPr algn="just"/>
            <a:r>
              <a:rPr lang="it-IT" altLang="it-IT" sz="2400">
                <a:solidFill>
                  <a:schemeClr val="bg1"/>
                </a:solidFill>
              </a:rPr>
              <a:t>Da più di venti anni, nelle Scuole Secondarie del nostro Istituto, si attuano corsi di Indirizzo Musicale per lo studio di: </a:t>
            </a:r>
            <a:r>
              <a:rPr lang="it-IT" altLang="it-IT" sz="2400" b="1">
                <a:solidFill>
                  <a:schemeClr val="bg1"/>
                </a:solidFill>
              </a:rPr>
              <a:t>chitarra, clarinetto, flauto traverso e pianoforte.</a:t>
            </a:r>
            <a:r>
              <a:rPr lang="it-IT" altLang="it-IT" sz="240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it-IT" altLang="it-IT" sz="2400">
                <a:solidFill>
                  <a:schemeClr val="bg1"/>
                </a:solidFill>
              </a:rPr>
              <a:t>I corsi triennali sono al livello individuale e rilasciano una certificazione riconosciuta dal Conservatorio.</a:t>
            </a:r>
          </a:p>
          <a:p>
            <a:endParaRPr lang="it-IT" altLang="it-IT" sz="2400">
              <a:solidFill>
                <a:schemeClr val="bg1"/>
              </a:solidFill>
            </a:endParaRPr>
          </a:p>
          <a:p>
            <a:endParaRPr lang="it-IT" altLang="it-IT"/>
          </a:p>
        </p:txBody>
      </p:sp>
      <p:sp>
        <p:nvSpPr>
          <p:cNvPr id="15364" name="Content Placeholder 3">
            <a:extLst>
              <a:ext uri="{FF2B5EF4-FFF2-40B4-BE49-F238E27FC236}">
                <a16:creationId xmlns:a16="http://schemas.microsoft.com/office/drawing/2014/main" id="{4D9DC485-D917-4B4F-92A7-164DB959EB6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33375" y="3668713"/>
            <a:ext cx="8001000" cy="2428875"/>
          </a:xfrm>
        </p:spPr>
        <p:txBody>
          <a:bodyPr/>
          <a:lstStyle/>
          <a:p>
            <a:pPr algn="just"/>
            <a:r>
              <a:rPr lang="it-IT" altLang="it-IT" sz="2400">
                <a:solidFill>
                  <a:srgbClr val="2D2D8A"/>
                </a:solidFill>
              </a:rPr>
              <a:t>La scelta dello strumento si esprime sul modulo di iscrizione alla scuola.</a:t>
            </a:r>
          </a:p>
          <a:p>
            <a:pPr algn="just"/>
            <a:r>
              <a:rPr lang="it-IT" altLang="it-IT" sz="2400">
                <a:solidFill>
                  <a:srgbClr val="2D2D8A"/>
                </a:solidFill>
              </a:rPr>
              <a:t>Si è ammessi a seguito di una prova attitudinale orientativa che si svolgerà il giorno </a:t>
            </a:r>
            <a:r>
              <a:rPr lang="it-IT" altLang="it-IT" sz="2400" b="1">
                <a:solidFill>
                  <a:srgbClr val="2D2D8A"/>
                </a:solidFill>
              </a:rPr>
              <a:t>5 febbraio 2020</a:t>
            </a:r>
            <a:r>
              <a:rPr lang="it-IT" altLang="it-IT" sz="2400">
                <a:solidFill>
                  <a:srgbClr val="2D2D8A"/>
                </a:solidFill>
              </a:rPr>
              <a:t>. Per ulteriori informazioni sui corsi ad indirizzo musicale consultare </a:t>
            </a:r>
            <a:r>
              <a:rPr lang="it-IT" altLang="it-IT" sz="2400">
                <a:solidFill>
                  <a:srgbClr val="2D2D8A"/>
                </a:solidFill>
                <a:hlinkClick r:id="rId3"/>
              </a:rPr>
              <a:t>questo articolo</a:t>
            </a:r>
            <a:r>
              <a:rPr lang="it-IT" altLang="it-IT" sz="2400">
                <a:solidFill>
                  <a:srgbClr val="2D2D8A"/>
                </a:solidFill>
              </a:rPr>
              <a:t> sul sito di Istituto.</a:t>
            </a:r>
          </a:p>
          <a:p>
            <a:pPr algn="just"/>
            <a:r>
              <a:rPr lang="it-IT" altLang="it-IT" sz="2400">
                <a:solidFill>
                  <a:srgbClr val="2D2D8A"/>
                </a:solidFill>
              </a:rPr>
              <a:t>L'iscrizione non può essere revocata e la frequenza è obbligatoria per tre anni.</a:t>
            </a:r>
          </a:p>
          <a:p>
            <a:endParaRPr lang="it-IT" altLang="it-IT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4">
            <a:extLst>
              <a:ext uri="{FF2B5EF4-FFF2-40B4-BE49-F238E27FC236}">
                <a16:creationId xmlns:a16="http://schemas.microsoft.com/office/drawing/2014/main" id="{66B20BC6-423F-423C-8821-3F22EB70F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>
                <a:solidFill>
                  <a:srgbClr val="FFFFFF"/>
                </a:solidFill>
              </a:rPr>
              <a:t>Nuovo ampliamento dell’Offerta Formativa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1E31309-795D-408C-A3B4-55EF9FBABFE7}"/>
              </a:ext>
            </a:extLst>
          </p:cNvPr>
          <p:cNvSpPr/>
          <p:nvPr/>
        </p:nvSpPr>
        <p:spPr>
          <a:xfrm>
            <a:off x="684213" y="2205038"/>
            <a:ext cx="7848600" cy="35675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r>
              <a:rPr lang="it-IT" b="1" kern="1400" dirty="0">
                <a:solidFill>
                  <a:srgbClr val="000099"/>
                </a:solidFill>
                <a:ea typeface="Times New Roman" panose="02020603050405020304" pitchFamily="18" charset="0"/>
              </a:rPr>
              <a:t>A partire dall’anno scolastico 2019/2020 nella sede di Viale Krasnodar è stato attivato il Progetto </a:t>
            </a:r>
            <a:r>
              <a:rPr lang="it-IT" b="1" u="sng" kern="1400" dirty="0">
                <a:solidFill>
                  <a:srgbClr val="000099"/>
                </a:solidFill>
                <a:ea typeface="Times New Roman" panose="02020603050405020304" pitchFamily="18" charset="0"/>
              </a:rPr>
              <a:t>I</a:t>
            </a:r>
            <a:r>
              <a:rPr lang="it-IT" b="1" u="sng" dirty="0">
                <a:solidFill>
                  <a:srgbClr val="000099"/>
                </a:solidFill>
              </a:rPr>
              <a:t>ndirizzo di potenziamento sportivo, salute e benessere</a:t>
            </a:r>
            <a:endParaRPr lang="it-IT" dirty="0">
              <a:solidFill>
                <a:srgbClr val="000099"/>
              </a:solidFill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endParaRPr lang="it-IT" b="1" kern="1400" dirty="0">
              <a:solidFill>
                <a:srgbClr val="000099"/>
              </a:solidFill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r>
              <a:rPr lang="it-IT" b="1" kern="1400" dirty="0">
                <a:solidFill>
                  <a:srgbClr val="000099"/>
                </a:solidFill>
                <a:ea typeface="Times New Roman" panose="02020603050405020304" pitchFamily="18" charset="0"/>
              </a:rPr>
              <a:t>Tutte le informazioni relative al Progetto sono disponibili a questo link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endParaRPr lang="it-IT" b="1" kern="1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endParaRPr lang="it-IT" sz="1400" kern="1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4FA81778-A543-4B0D-B3A0-109941FBD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1416050"/>
          </a:xfrm>
        </p:spPr>
        <p:txBody>
          <a:bodyPr/>
          <a:lstStyle/>
          <a:p>
            <a:pPr algn="l"/>
            <a:r>
              <a:rPr lang="it-IT" altLang="it-IT" sz="3200" b="1">
                <a:solidFill>
                  <a:schemeClr val="bg1"/>
                </a:solidFill>
              </a:rPr>
              <a:t>Saggio orchestra dei corsi di indirizzo strumentale sede di Ferrara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FC4C5FAD-E028-4CB3-872F-F7D035AE9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060575"/>
            <a:ext cx="8001000" cy="312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chemeClr val="bg1"/>
                </a:solidFill>
              </a:rPr>
              <a:t>Concerto  di  Natale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 b="1">
              <a:solidFill>
                <a:srgbClr val="002060"/>
              </a:solidFill>
            </a:endParaRP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Esibizione degli allievi del Corso ad indirizzo musicale della Scuola Secondaria “F. De Pisis”, con la partecipazione degli alunni delle classi quinte della Scuola Primaria “G. Matteotti.”</a:t>
            </a:r>
            <a:endParaRPr lang="it-IT" altLang="it-IT" sz="1800" b="1">
              <a:solidFill>
                <a:srgbClr val="000099"/>
              </a:solidFill>
            </a:endParaRP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endParaRPr lang="it-IT" altLang="it-IT" sz="2000" b="1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it-IT" altLang="it-IT" sz="1800" b="1">
                <a:solidFill>
                  <a:srgbClr val="000099"/>
                </a:solidFill>
              </a:rPr>
              <a:t>Mercoledì 18/12/2018 ore 18 </a:t>
            </a:r>
          </a:p>
          <a:p>
            <a:pPr>
              <a:buFontTx/>
              <a:buNone/>
            </a:pPr>
            <a:r>
              <a:rPr lang="it-IT" altLang="it-IT" sz="1800" b="1">
                <a:solidFill>
                  <a:srgbClr val="000099"/>
                </a:solidFill>
              </a:rPr>
              <a:t>presso il Centro Ricreativo «Rivana Garden»</a:t>
            </a:r>
          </a:p>
          <a:p>
            <a:pPr>
              <a:buFontTx/>
              <a:buNone/>
            </a:pPr>
            <a:r>
              <a:rPr lang="it-IT" altLang="it-IT" sz="1800" b="1">
                <a:solidFill>
                  <a:srgbClr val="000099"/>
                </a:solidFill>
              </a:rPr>
              <a:t>Via G. Pesci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305CC57-2647-4218-9206-FE54F3B402BE}"/>
              </a:ext>
            </a:extLst>
          </p:cNvPr>
          <p:cNvCxnSpPr/>
          <p:nvPr/>
        </p:nvCxnSpPr>
        <p:spPr>
          <a:xfrm>
            <a:off x="642938" y="2741613"/>
            <a:ext cx="7858125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688</Words>
  <Application>Microsoft Office PowerPoint</Application>
  <PresentationFormat>Presentazione su schermo (4:3)</PresentationFormat>
  <Paragraphs>115</Paragraphs>
  <Slides>10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Mangal</vt:lpstr>
      <vt:lpstr>Times New Roman</vt:lpstr>
      <vt:lpstr>Verdana</vt:lpstr>
      <vt:lpstr>Struttura predefinita</vt:lpstr>
      <vt:lpstr>Presentazione standard di PowerPoint</vt:lpstr>
      <vt:lpstr>Presentazione standard di PowerPoint</vt:lpstr>
      <vt:lpstr>Open days</vt:lpstr>
      <vt:lpstr>Presentazione standard di PowerPoint</vt:lpstr>
      <vt:lpstr>Scuola Secondaria di 1°grado  F. De Pisis sede di Ferrara Viale Krasnodar 102 - Ferrara</vt:lpstr>
      <vt:lpstr>Scuola Secondaria di 1°grado  F. De Pisis sede di Porotto Via Ladino 19 - Porotto</vt:lpstr>
      <vt:lpstr>Suonare a scuola: una realtà!</vt:lpstr>
      <vt:lpstr>Nuovo ampliamento dell’Offerta Formativa </vt:lpstr>
      <vt:lpstr>Saggio orchestra dei corsi di indirizzo strumentale sede di Ferrara</vt:lpstr>
      <vt:lpstr>Presentazione standard di PowerPoint</vt:lpstr>
    </vt:vector>
  </TitlesOfParts>
  <Company>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XP</dc:creator>
  <cp:lastModifiedBy>Bertilla Scavezzon</cp:lastModifiedBy>
  <cp:revision>126</cp:revision>
  <dcterms:created xsi:type="dcterms:W3CDTF">2013-11-30T08:31:30Z</dcterms:created>
  <dcterms:modified xsi:type="dcterms:W3CDTF">2019-11-22T06:59:13Z</dcterms:modified>
</cp:coreProperties>
</file>