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72" r:id="rId3"/>
    <p:sldId id="264" r:id="rId4"/>
    <p:sldId id="263" r:id="rId5"/>
    <p:sldId id="268" r:id="rId6"/>
    <p:sldId id="267" r:id="rId7"/>
    <p:sldId id="277" r:id="rId8"/>
    <p:sldId id="271" r:id="rId9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99FF"/>
    <a:srgbClr val="000066"/>
    <a:srgbClr val="006600"/>
    <a:srgbClr val="FFFFFF"/>
    <a:srgbClr val="FFFF00"/>
    <a:srgbClr val="0066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966E4C-2F1F-4408-B696-EF657417A980}" v="3" dt="2019-11-20T20:46: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76" autoAdjust="0"/>
  </p:normalViewPr>
  <p:slideViewPr>
    <p:cSldViewPr>
      <p:cViewPr varScale="1">
        <p:scale>
          <a:sx n="75" d="100"/>
          <a:sy n="75" d="100"/>
        </p:scale>
        <p:origin x="94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184FC9-BF12-40B5-8DDB-30D23C6BF3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326F3-140A-445C-A8B1-AA8DDE5CA48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07FDE5C-4EC2-4F73-807B-7D8766A7CFD7}" type="datetime1">
              <a:rPr lang="it-IT"/>
              <a:pPr>
                <a:defRPr/>
              </a:pPr>
              <a:t>20/11/2019</a:t>
            </a:fld>
            <a:endParaRPr 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E1261BD-E38F-4DB6-93AF-935E64DB45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FAB792-C80E-47E2-8092-2BE2C682D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t-I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1EB7-97DC-4C44-B720-09958BDE37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ACAEE-1B38-487D-B781-1A564D1C71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4C69F77-E31C-4CAA-BAD3-73788641F3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331498A0-7E8C-4F85-BC75-BE4E74240F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52F67F6-D2DC-4722-88D9-06D18604EA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C8264C0-A7B0-4B26-8510-6DAA6B2D21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5A9A0BD-5683-4F64-A6CC-50CC8178C861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87D7241-0B98-4437-8E61-3F2A29AC7F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1EB08A98-DEFA-41FD-AD21-4A247EB3BF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8B64BF1-A188-4DCB-BFDF-C17053687F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1D90C93-9171-43B6-9D35-81D9A34D9CAE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129FFE0E-3AF4-487F-9CEC-66FC5A74A0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7BD8C8A1-B228-4EB4-949C-AAF63B9D47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B581C10-CC67-48BF-B630-1AC782E784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BF73853-79AF-4FC2-9A67-282E63A22B40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EC9DDBF6-30A2-4572-9BEF-AF978EADBF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1A417D7D-61BF-4463-9B3C-13865E079C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it-IT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79B68ED-9F73-4FE2-BBFD-3DB55B0C6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08F9AA3-00B5-41E7-9A13-57BADDC366B3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FF6BEBD3-9609-4719-8660-C090023190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C7645156-A7C0-4FF1-8EFB-D49FD21ECF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72BDF0A-3447-4808-8006-B793BE15B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126C63A-4D1A-48FA-A4DB-7CAC8B1C58DA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390646B-47AD-4E97-A92D-0C92C41F8D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9845FC3-D178-498D-BA4E-181B3C1839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D8797DF2-B418-4E04-9E26-159E768A6B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E458F44-9BB9-4A73-BC27-23A109367E39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C78D6DC6-91B5-48CA-8E6F-C6763D684A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12840EF8-5360-4449-8236-A21E8FD70F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F395B96F-0872-4845-A4C2-B419334E64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4B471B-E338-4300-855D-DB05E391690D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8B251BF-138E-47CA-B76D-A35D2A7A66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E791931F-7354-4373-99E5-974AABFED9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BF67CD2-D46F-4CB9-A03C-BDDFEA65C3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6751F4A-B713-496B-8F5A-A55CDDDF189C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E6DAD4-7D3A-456D-A671-A4F2D8420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985F11-9280-479F-B60F-65D1C8FE6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A59FC6-F42B-44DE-9D05-0E567B79F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1CC6D-3049-41FC-957C-31B49CFC307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709766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787942-D79F-41AC-A17B-C449A415F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193459-88B4-4199-9DD6-FA57C14C46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F190D8-C4AC-4C24-BECC-E332691F3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25680-1D74-4FA3-904E-04BCFCFED9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2086303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6C98CD-F916-4CD2-9CA6-F61248279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CA55C4-4917-4F6B-83A2-1D2656A680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92ED4F-F47E-4208-8DE7-A84A382554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F4034-AADF-4CAF-B7E7-3E660AC8D29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8170376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D649DB-D09F-4029-8E1E-450E9166B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2825A4-A7C0-45CB-95DE-0702DC09C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A84AA9-1DB2-4767-8E3B-E0B6DDD80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6D801-9827-4BA1-8D2B-17652AA697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328370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2DC143-D4BE-4D6A-A563-061A7E232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935263-0E4B-4AEF-AD33-4D4894E7EF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F6E9C9-0592-4C79-B54A-829089A9D2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F016-525B-4DCE-8664-4651C2678B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27333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6EF751-E807-4246-A195-D1C8F30A0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CAF9B-0255-4EA1-8FA7-E7FC388FD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1D844B-618C-44C5-B3C7-1C88883AE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13BA7-D7D1-4F2D-A755-5FFA556A57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62587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EBE57F-6A34-4F28-87A0-1F0547C7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53F72A-08F1-46D0-BE33-768BB17B3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D8E3BF-ABCC-46E1-86DA-E06E08F6E4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FE5D0-30E8-4CB5-B96B-C0CC2ADDCB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081574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DA6BDD-C50C-43EF-849F-0FE4760C6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BC1A0A-E82E-459D-B939-7D9FD6EB00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A22539-B8DC-4DCB-9BB0-C82AE63029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12A19-7E22-471D-AF2F-A8646D8D76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8878302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C1CED6-E939-4AC0-9DDF-BB637DF138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46CB57-79B1-47E1-A6FB-814F0D657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988AE9-8DE4-4036-B345-E32364299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85EC6-0439-4441-B407-DBD6429B40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6248282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FB23D-84F0-4CF2-99CD-1A8F2B502B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582259-45BE-4FC5-8FC9-ECFCFEA51A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1F2AFC-D7C6-46F6-A43B-79B147034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170D4-EAAB-4A67-A56B-690C0EAF9E7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742801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39E8F-20D8-4944-B661-A31160B77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EEAD9E-F82D-4F83-A027-122B4CC36E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5ADA78-0536-4E9B-928C-5F2A5FF092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37253-1862-47A0-9498-ACE292C9B2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7567895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F82A08-C582-4054-AE3B-37738B46B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41AFA3-9771-4BF6-B1DF-B1B5AB0D9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A16B56B-5FCE-4CCE-8A2C-5880B6C9C6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0D4E07-34FF-4DD5-96B5-BCC88CD468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252E74-0D52-47B9-AD30-D0D77FD69A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B5E62A5-6671-461A-8AE4-342044643D1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depisis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>
            <a:extLst>
              <a:ext uri="{FF2B5EF4-FFF2-40B4-BE49-F238E27FC236}">
                <a16:creationId xmlns:a16="http://schemas.microsoft.com/office/drawing/2014/main" id="{DCEC9750-C646-4E11-8AEC-C07A152A3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85750"/>
            <a:ext cx="8286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Istituto Comprensivo “Filippo De Pisis”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chemeClr val="bg1"/>
                </a:solidFill>
              </a:rPr>
              <a:t>Iscrizioni per Anno Scolastico 2020/2021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94F9FA-1262-461B-A6A6-842F180703F4}"/>
              </a:ext>
            </a:extLst>
          </p:cNvPr>
          <p:cNvSpPr/>
          <p:nvPr/>
        </p:nvSpPr>
        <p:spPr>
          <a:xfrm>
            <a:off x="581462" y="5715000"/>
            <a:ext cx="817114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it-IT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ea typeface="+mn-ea"/>
              </a:rPr>
              <a:t>Vieni insieme a noi alla primaria</a:t>
            </a:r>
          </a:p>
        </p:txBody>
      </p:sp>
      <p:pic>
        <p:nvPicPr>
          <p:cNvPr id="3076" name="Picture 4" descr="E:\ARCHIVIO\Antonella\archivio I.C\Istituto 2013-2014\POF\iscrizioni\immagini iscrizioni\Disegno3.jpg">
            <a:extLst>
              <a:ext uri="{FF2B5EF4-FFF2-40B4-BE49-F238E27FC236}">
                <a16:creationId xmlns:a16="http://schemas.microsoft.com/office/drawing/2014/main" id="{6D4F1DD1-7276-473E-B562-D9C82864F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052513"/>
            <a:ext cx="6627813" cy="466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>
            <a:extLst>
              <a:ext uri="{FF2B5EF4-FFF2-40B4-BE49-F238E27FC236}">
                <a16:creationId xmlns:a16="http://schemas.microsoft.com/office/drawing/2014/main" id="{6EF13B09-C05F-4382-9C4D-4159E8A4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844675"/>
            <a:ext cx="80010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it-IT" altLang="it-IT" sz="2000" dirty="0"/>
              <a:t>Le iscrizioni si effettueranno on line </a:t>
            </a:r>
            <a:r>
              <a:rPr lang="it-IT" altLang="it-IT" sz="2000" b="1" dirty="0"/>
              <a:t>dalle 8:00 del 7 gennaio 2020 alle 20:00 del 31 gennaio 2020. </a:t>
            </a:r>
            <a:endParaRPr lang="it-IT" altLang="it-IT" sz="2000" dirty="0"/>
          </a:p>
          <a:p>
            <a:r>
              <a:rPr lang="it-IT" altLang="it-IT" sz="2000" dirty="0"/>
              <a:t>Dalle ore 9:00 del 27 dicembre 2019 sarà possibile avviare la fase della registrazione sul sito web </a:t>
            </a:r>
            <a:r>
              <a:rPr lang="it-IT" altLang="it-IT" sz="2000" b="1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www.iscrizioni.istruzione.it</a:t>
            </a:r>
            <a:r>
              <a:rPr lang="it-IT" altLang="it-IT" sz="2000" b="1" dirty="0"/>
              <a:t>. </a:t>
            </a:r>
          </a:p>
          <a:p>
            <a:r>
              <a:rPr lang="it-IT" altLang="it-IT" sz="2000" dirty="0"/>
              <a:t>Tutte le informazioni sono disponibili sul sito dell’Istituto all’indirizzo</a:t>
            </a:r>
          </a:p>
          <a:p>
            <a:pPr algn="ctr">
              <a:buFontTx/>
              <a:buNone/>
            </a:pPr>
            <a:r>
              <a:rPr lang="it-IT" altLang="it-IT" sz="2000" b="1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www.icdepisis.it</a:t>
            </a:r>
            <a:r>
              <a:rPr lang="it-IT" altLang="it-IT" sz="2000" b="1" dirty="0"/>
              <a:t> </a:t>
            </a:r>
            <a:endParaRPr lang="it-IT" altLang="it-IT" sz="2000" dirty="0"/>
          </a:p>
          <a:p>
            <a:r>
              <a:rPr lang="it-IT" altLang="it-IT" sz="2000" dirty="0"/>
              <a:t>Il personale di Segreteria sarà a disposizione per la </a:t>
            </a:r>
            <a:r>
              <a:rPr lang="it-IT" altLang="it-IT" sz="2000" b="1" dirty="0"/>
              <a:t>consulenza</a:t>
            </a:r>
            <a:r>
              <a:rPr lang="it-IT" altLang="it-IT" sz="2000" dirty="0"/>
              <a:t>: </a:t>
            </a:r>
          </a:p>
          <a:p>
            <a:pPr>
              <a:buFontTx/>
              <a:buNone/>
            </a:pPr>
            <a:r>
              <a:rPr lang="it-IT" altLang="it-IT" sz="2000" dirty="0"/>
              <a:t>Dal lunedì al venerdì dalle 11.30 alle 13.30;</a:t>
            </a:r>
          </a:p>
          <a:p>
            <a:pPr>
              <a:buFontTx/>
              <a:buNone/>
            </a:pPr>
            <a:r>
              <a:rPr lang="it-IT" altLang="it-IT" sz="2000" dirty="0"/>
              <a:t>Lunedì, martedì e giovedì anche dalle 15 alle 16.30.</a:t>
            </a:r>
          </a:p>
          <a:p>
            <a:pPr>
              <a:buFontTx/>
              <a:buNone/>
            </a:pPr>
            <a:endParaRPr lang="it-IT" altLang="it-IT" sz="2000" dirty="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r>
              <a:rPr lang="it-IT" altLang="it-IT" sz="2000" dirty="0"/>
              <a:t>Il Piano dell’Offerta Formativa è consultabile sul sito </a:t>
            </a:r>
            <a:r>
              <a:rPr lang="it-IT" altLang="it-IT" sz="2000" b="1" dirty="0"/>
              <a:t>www.icdepisis.it</a:t>
            </a:r>
          </a:p>
          <a:p>
            <a:pPr>
              <a:buFontTx/>
              <a:buNone/>
            </a:pPr>
            <a:r>
              <a:rPr lang="it-IT" altLang="it-IT" sz="1400" dirty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2060"/>
              </a:solidFill>
            </a:endParaRPr>
          </a:p>
        </p:txBody>
      </p:sp>
      <p:sp>
        <p:nvSpPr>
          <p:cNvPr id="5123" name="Rectangle 10">
            <a:extLst>
              <a:ext uri="{FF2B5EF4-FFF2-40B4-BE49-F238E27FC236}">
                <a16:creationId xmlns:a16="http://schemas.microsoft.com/office/drawing/2014/main" id="{050BB47A-7C4A-427A-AC1D-F85A62BD6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571500"/>
            <a:ext cx="8072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4400" b="1">
                <a:solidFill>
                  <a:schemeClr val="bg1"/>
                </a:solidFill>
              </a:rPr>
              <a:t>Per informazioni e iscrizioni</a:t>
            </a:r>
            <a:endParaRPr lang="it-IT" altLang="it-IT" sz="4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E712D0B-04A8-4048-B716-389F459A68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428625"/>
            <a:ext cx="7889875" cy="714375"/>
          </a:xfrm>
        </p:spPr>
        <p:txBody>
          <a:bodyPr/>
          <a:lstStyle/>
          <a:p>
            <a:r>
              <a:rPr lang="it-IT" altLang="it-IT" sz="4800" b="1">
                <a:solidFill>
                  <a:schemeClr val="bg1"/>
                </a:solidFill>
              </a:rPr>
              <a:t>Open days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BE868E39-1EE5-4290-BB85-5BD2C877B0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1500" y="4724400"/>
            <a:ext cx="7786688" cy="1847850"/>
          </a:xfrm>
        </p:spPr>
        <p:txBody>
          <a:bodyPr/>
          <a:lstStyle/>
          <a:p>
            <a:pPr algn="just"/>
            <a:r>
              <a:rPr lang="it-IT" altLang="it-IT" sz="2800">
                <a:solidFill>
                  <a:srgbClr val="2D2D8A"/>
                </a:solidFill>
              </a:rPr>
              <a:t>In occasione dell’apertura delle iscrizioni per il prossimo anno scolastico, le nostre sedi saranno aperte per incontri e visite guidate degli alunni e delle loro famiglie.</a:t>
            </a:r>
          </a:p>
        </p:txBody>
      </p:sp>
      <p:pic>
        <p:nvPicPr>
          <p:cNvPr id="7172" name="Picture 4" descr="COPERTINA 1.jpg">
            <a:extLst>
              <a:ext uri="{FF2B5EF4-FFF2-40B4-BE49-F238E27FC236}">
                <a16:creationId xmlns:a16="http://schemas.microsoft.com/office/drawing/2014/main" id="{21F78E99-1063-46AA-AE93-FC264E11B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214438"/>
            <a:ext cx="28575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ave 21">
            <a:extLst>
              <a:ext uri="{FF2B5EF4-FFF2-40B4-BE49-F238E27FC236}">
                <a16:creationId xmlns:a16="http://schemas.microsoft.com/office/drawing/2014/main" id="{3F6072C9-2512-4B34-A372-3BA6B35EA9F2}"/>
              </a:ext>
            </a:extLst>
          </p:cNvPr>
          <p:cNvSpPr/>
          <p:nvPr/>
        </p:nvSpPr>
        <p:spPr>
          <a:xfrm rot="319250">
            <a:off x="461963" y="2411413"/>
            <a:ext cx="2746375" cy="850900"/>
          </a:xfrm>
          <a:prstGeom prst="wave">
            <a:avLst>
              <a:gd name="adj1" fmla="val 12500"/>
              <a:gd name="adj2" fmla="val -498"/>
            </a:avLst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>
              <a:solidFill>
                <a:srgbClr val="FFFFFF"/>
              </a:solidFill>
              <a:latin typeface="Mangal" pitchFamily="18" charset="0"/>
              <a:ea typeface="ＭＳ Ｐゴシック" pitchFamily="34" charset="-128"/>
              <a:cs typeface="Mangal" pitchFamily="18" charset="0"/>
            </a:endParaRPr>
          </a:p>
        </p:txBody>
      </p:sp>
      <p:pic>
        <p:nvPicPr>
          <p:cNvPr id="25" name="Picture 24" descr="double-note.png">
            <a:extLst>
              <a:ext uri="{FF2B5EF4-FFF2-40B4-BE49-F238E27FC236}">
                <a16:creationId xmlns:a16="http://schemas.microsoft.com/office/drawing/2014/main" id="{7E576837-2977-4AC9-BA56-657239203B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00893">
            <a:off x="592965" y="2448442"/>
            <a:ext cx="359248" cy="390403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9220" name="Picture 5" descr="clip_image002.jpg">
            <a:extLst>
              <a:ext uri="{FF2B5EF4-FFF2-40B4-BE49-F238E27FC236}">
                <a16:creationId xmlns:a16="http://schemas.microsoft.com/office/drawing/2014/main" id="{7EEB88EF-5473-4087-97C3-A6188A1F3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953000"/>
            <a:ext cx="1800225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>
            <a:extLst>
              <a:ext uri="{FF2B5EF4-FFF2-40B4-BE49-F238E27FC236}">
                <a16:creationId xmlns:a16="http://schemas.microsoft.com/office/drawing/2014/main" id="{25563A9C-401D-432A-9BAC-6EF565DB1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57188"/>
            <a:ext cx="8143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4800" b="1">
                <a:solidFill>
                  <a:schemeClr val="bg1"/>
                </a:solidFill>
                <a:cs typeface="Times New Roman" panose="02020603050405020304" pitchFamily="18" charset="0"/>
              </a:rPr>
              <a:t>Le nostre scuole</a:t>
            </a:r>
          </a:p>
        </p:txBody>
      </p:sp>
      <p:pic>
        <p:nvPicPr>
          <p:cNvPr id="9222" name="Picture 7" descr="facciata porotto.jpg">
            <a:extLst>
              <a:ext uri="{FF2B5EF4-FFF2-40B4-BE49-F238E27FC236}">
                <a16:creationId xmlns:a16="http://schemas.microsoft.com/office/drawing/2014/main" id="{3E3C01D1-170A-4420-82A7-1C87889DE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53000"/>
            <a:ext cx="1800225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facciata.jpg">
            <a:extLst>
              <a:ext uri="{FF2B5EF4-FFF2-40B4-BE49-F238E27FC236}">
                <a16:creationId xmlns:a16="http://schemas.microsoft.com/office/drawing/2014/main" id="{79D2C6C6-B478-46FB-8853-5FD4F9BB8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929188"/>
            <a:ext cx="180022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sede Porotto">
            <a:extLst>
              <a:ext uri="{FF2B5EF4-FFF2-40B4-BE49-F238E27FC236}">
                <a16:creationId xmlns:a16="http://schemas.microsoft.com/office/drawing/2014/main" id="{9C5D50BD-5993-4C06-82C2-59C369BB8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2643188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scuoladepisis.jpg">
            <a:extLst>
              <a:ext uri="{FF2B5EF4-FFF2-40B4-BE49-F238E27FC236}">
                <a16:creationId xmlns:a16="http://schemas.microsoft.com/office/drawing/2014/main" id="{2AC677E7-D1EF-4490-87AD-00D4AC01B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643188"/>
            <a:ext cx="1905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2">
            <a:extLst>
              <a:ext uri="{FF2B5EF4-FFF2-40B4-BE49-F238E27FC236}">
                <a16:creationId xmlns:a16="http://schemas.microsoft.com/office/drawing/2014/main" id="{8B07C977-3A54-4B65-A401-8071E19BF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2214563"/>
            <a:ext cx="1933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Sede di Ferrara</a:t>
            </a:r>
          </a:p>
        </p:txBody>
      </p:sp>
      <p:sp>
        <p:nvSpPr>
          <p:cNvPr id="9227" name="Text Box 13">
            <a:extLst>
              <a:ext uri="{FF2B5EF4-FFF2-40B4-BE49-F238E27FC236}">
                <a16:creationId xmlns:a16="http://schemas.microsoft.com/office/drawing/2014/main" id="{3D8561FA-1DC5-4B53-A02E-6DD970FDC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2214563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Sede di Porotto</a:t>
            </a:r>
          </a:p>
        </p:txBody>
      </p:sp>
      <p:sp>
        <p:nvSpPr>
          <p:cNvPr id="9228" name="Text Box 19">
            <a:extLst>
              <a:ext uri="{FF2B5EF4-FFF2-40B4-BE49-F238E27FC236}">
                <a16:creationId xmlns:a16="http://schemas.microsoft.com/office/drawing/2014/main" id="{A339BE80-CC9F-46C3-8A85-82757E693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643063"/>
            <a:ext cx="5214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Scuola secondaria di 1° grado F. De Pisis</a:t>
            </a:r>
            <a:r>
              <a:rPr lang="it-IT" altLang="it-IT" sz="1800" b="1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  <a:endParaRPr lang="en-GB" altLang="it-IT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Text Box 20">
            <a:extLst>
              <a:ext uri="{FF2B5EF4-FFF2-40B4-BE49-F238E27FC236}">
                <a16:creationId xmlns:a16="http://schemas.microsoft.com/office/drawing/2014/main" id="{397DE699-E325-41C3-8E65-6731F46D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471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G. Matteotti</a:t>
            </a:r>
            <a:endParaRPr lang="en-GB" altLang="it-IT" sz="1800">
              <a:solidFill>
                <a:srgbClr val="000099"/>
              </a:solidFill>
            </a:endParaRPr>
          </a:p>
        </p:txBody>
      </p:sp>
      <p:sp>
        <p:nvSpPr>
          <p:cNvPr id="9230" name="Text Box 21">
            <a:extLst>
              <a:ext uri="{FF2B5EF4-FFF2-40B4-BE49-F238E27FC236}">
                <a16:creationId xmlns:a16="http://schemas.microsoft.com/office/drawing/2014/main" id="{525C91D4-0578-45D9-9BD1-D13BD9922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72000"/>
            <a:ext cx="188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rgbClr val="000099"/>
                </a:solidFill>
              </a:rPr>
              <a:t>A. Franceschini</a:t>
            </a:r>
          </a:p>
        </p:txBody>
      </p:sp>
      <p:sp>
        <p:nvSpPr>
          <p:cNvPr id="9231" name="Text Box 22">
            <a:extLst>
              <a:ext uri="{FF2B5EF4-FFF2-40B4-BE49-F238E27FC236}">
                <a16:creationId xmlns:a16="http://schemas.microsoft.com/office/drawing/2014/main" id="{E34C7735-5CA9-44E9-8FD1-9D61078F8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572000"/>
            <a:ext cx="1562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rgbClr val="000099"/>
                </a:solidFill>
              </a:rPr>
              <a:t>Fondo Reno</a:t>
            </a:r>
          </a:p>
        </p:txBody>
      </p:sp>
      <p:sp>
        <p:nvSpPr>
          <p:cNvPr id="9232" name="Text Box 24">
            <a:extLst>
              <a:ext uri="{FF2B5EF4-FFF2-40B4-BE49-F238E27FC236}">
                <a16:creationId xmlns:a16="http://schemas.microsoft.com/office/drawing/2014/main" id="{CB98EAD9-8448-4007-BD09-7F741B64F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071938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Scuole primarie</a:t>
            </a:r>
            <a:r>
              <a:rPr lang="it-IT" altLang="it-IT" sz="1800">
                <a:solidFill>
                  <a:srgbClr val="000099"/>
                </a:solidFill>
              </a:rPr>
              <a:t>:</a:t>
            </a:r>
            <a:endParaRPr lang="en-GB" altLang="it-IT" sz="1800">
              <a:solidFill>
                <a:srgbClr val="000099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52DF4E-9FC7-4E77-837E-C35697B10C20}"/>
              </a:ext>
            </a:extLst>
          </p:cNvPr>
          <p:cNvCxnSpPr/>
          <p:nvPr/>
        </p:nvCxnSpPr>
        <p:spPr>
          <a:xfrm>
            <a:off x="500063" y="2071688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3DD8430-1C1A-49F3-9743-20EFDFB6CBA6}"/>
              </a:ext>
            </a:extLst>
          </p:cNvPr>
          <p:cNvCxnSpPr/>
          <p:nvPr/>
        </p:nvCxnSpPr>
        <p:spPr>
          <a:xfrm>
            <a:off x="500063" y="4500563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DCB7B5B-8AFE-4E5A-85C9-C707251BA98D}"/>
              </a:ext>
            </a:extLst>
          </p:cNvPr>
          <p:cNvSpPr/>
          <p:nvPr/>
        </p:nvSpPr>
        <p:spPr>
          <a:xfrm rot="456639">
            <a:off x="999779" y="2640432"/>
            <a:ext cx="2143141" cy="428629"/>
          </a:xfrm>
          <a:prstGeom prst="rect">
            <a:avLst/>
          </a:prstGeom>
          <a:noFill/>
        </p:spPr>
        <p:txBody>
          <a:bodyPr>
            <a:prstTxWarp prst="textWave1">
              <a:avLst>
                <a:gd name="adj1" fmla="val 19773"/>
                <a:gd name="adj2" fmla="val -129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Oltre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venti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anni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di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musica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insieme</a:t>
            </a:r>
            <a:endParaRPr lang="en-US" sz="1000" b="1" spc="50" dirty="0">
              <a:ln w="11430">
                <a:solidFill>
                  <a:srgbClr val="002060"/>
                </a:solidFill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3F314FA-4092-4FF2-B6BE-1A5EB5023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158163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Primaria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G. Matteotti di Ferrara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Svevo 1- Ferrara</a:t>
            </a:r>
          </a:p>
        </p:txBody>
      </p:sp>
      <p:graphicFrame>
        <p:nvGraphicFramePr>
          <p:cNvPr id="5159" name="Group 39">
            <a:extLst>
              <a:ext uri="{FF2B5EF4-FFF2-40B4-BE49-F238E27FC236}">
                <a16:creationId xmlns:a16="http://schemas.microsoft.com/office/drawing/2014/main" id="{59557ED0-6794-4E1C-A65F-53AB09D3311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2890838"/>
          <a:ext cx="8072437" cy="4071936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14 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dicembre 2019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9.30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10.30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 gennaio 2019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12.30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</a:t>
                      </a: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laboratori per i bambini presenti, gestiti anche dagli alunni delle classi quinte</a:t>
                      </a:r>
                      <a:endParaRPr lang="it-IT" sz="160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 gennaio   2020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12.30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La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Dirigente Scolastica Maria Gaiani incontra le famiglie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2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Martedì  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21 gennaio   2020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18.30</a:t>
                      </a: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</a:t>
                      </a: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laboratori per i bambini presenti, gestiti anche dagli alunni delle classi quinte</a:t>
                      </a:r>
                      <a:endParaRPr lang="it-IT" sz="1600" dirty="0">
                        <a:solidFill>
                          <a:srgbClr val="000099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612" marB="366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05" name="Rectangle 7">
            <a:extLst>
              <a:ext uri="{FF2B5EF4-FFF2-40B4-BE49-F238E27FC236}">
                <a16:creationId xmlns:a16="http://schemas.microsoft.com/office/drawing/2014/main" id="{8AACEF56-055C-4D7B-9448-7B2591810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I docenti della scuola incontreranno le famiglie e i bambini della scuola dell’infanzia nelle seguenti giornate: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195BF70-FF7A-4504-852C-50E865591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Primaria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A. Franceschini di Porotto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Ladino 26 - Porotto</a:t>
            </a:r>
          </a:p>
        </p:txBody>
      </p:sp>
      <p:sp>
        <p:nvSpPr>
          <p:cNvPr id="13315" name="Rectangle 7">
            <a:extLst>
              <a:ext uri="{FF2B5EF4-FFF2-40B4-BE49-F238E27FC236}">
                <a16:creationId xmlns:a16="http://schemas.microsoft.com/office/drawing/2014/main" id="{F8967405-5CD6-4F57-9A98-CB47CD368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l docenti della scuola incontreranno gli alunni delle classi quinte della scuola  primaria e le loro famiglie nelle seguenti giornate:</a:t>
            </a:r>
          </a:p>
        </p:txBody>
      </p:sp>
      <p:graphicFrame>
        <p:nvGraphicFramePr>
          <p:cNvPr id="9" name="Group 39">
            <a:extLst>
              <a:ext uri="{FF2B5EF4-FFF2-40B4-BE49-F238E27FC236}">
                <a16:creationId xmlns:a16="http://schemas.microsoft.com/office/drawing/2014/main" id="{F2BC1F5E-316B-4576-A68C-A86AFFF6A7E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3429000"/>
          <a:ext cx="8072437" cy="3403843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Giovedì   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 dicembre 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2019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17:30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18:30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2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Giovedì  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23 gennaio  2020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17.15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10:00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laboratori per i bambini presenti, a cura degli alunni e dei docenti delle classi quinte</a:t>
                      </a:r>
                      <a:endParaRPr lang="it-IT" sz="1600" dirty="0">
                        <a:solidFill>
                          <a:srgbClr val="000099"/>
                        </a:solidFill>
                        <a:latin typeface="+mn-lt"/>
                      </a:endParaRPr>
                    </a:p>
                    <a:p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gennaio 2020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10.30</a:t>
                      </a: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La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Dirigente Scolastica Maria Gaiani incontra le famiglie</a:t>
                      </a:r>
                    </a:p>
                    <a:p>
                      <a:endParaRPr lang="it-IT" sz="1600" baseline="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580" marB="36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363B460-F883-49FB-8B14-9889561ED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Primaria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di Fondo Reno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Catena 98-Fondo Reno</a:t>
            </a: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E6581A20-E192-4FAA-91E3-8FB92F27D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l docenti della scuola incontreranno gli alunni delle classi quinte della scuola  primaria e le loro famiglie nelle seguenti giornate:</a:t>
            </a:r>
          </a:p>
        </p:txBody>
      </p:sp>
      <p:graphicFrame>
        <p:nvGraphicFramePr>
          <p:cNvPr id="9" name="Group 39">
            <a:extLst>
              <a:ext uri="{FF2B5EF4-FFF2-40B4-BE49-F238E27FC236}">
                <a16:creationId xmlns:a16="http://schemas.microsoft.com/office/drawing/2014/main" id="{D88A0A43-8958-4F51-B678-9CDD97C10AB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2890838"/>
          <a:ext cx="8072437" cy="3054349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Mercoledì 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dicembre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2019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17.15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18.30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Martedì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14 gennaio 2020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17.15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18.30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</a:t>
                      </a: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e laboratori per bambini</a:t>
                      </a:r>
                      <a:endParaRPr lang="it-IT" sz="1600" baseline="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gennaio 2020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 9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10.30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La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Dirigente Scolastica Maria </a:t>
                      </a:r>
                      <a:r>
                        <a:rPr lang="it-IT" sz="1600" b="1" dirty="0" err="1">
                          <a:solidFill>
                            <a:srgbClr val="000099"/>
                          </a:solidFill>
                          <a:latin typeface="+mn-lt"/>
                        </a:rPr>
                        <a:t>Gaiani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 incontra le famiglie presso la sede della scuola </a:t>
                      </a:r>
                      <a:r>
                        <a:rPr lang="it-IT" sz="1600" b="1" dirty="0" err="1">
                          <a:solidFill>
                            <a:srgbClr val="000099"/>
                          </a:solidFill>
                          <a:latin typeface="+mn-lt"/>
                        </a:rPr>
                        <a:t>Franceschini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di Via Ladino 26</a:t>
                      </a:r>
                      <a:r>
                        <a:rPr lang="it-IT" sz="1600" b="1" baseline="0" dirty="0">
                          <a:solidFill>
                            <a:srgbClr val="000099"/>
                          </a:solidFill>
                          <a:latin typeface="+mn-lt"/>
                        </a:rPr>
                        <a:t> a P</a:t>
                      </a:r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orotto</a:t>
                      </a:r>
                    </a:p>
                  </a:txBody>
                  <a:tcPr marL="36576" marR="36576" marT="36594" marB="365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6916D96-DD49-4559-8B13-7A793DF958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71500" y="428625"/>
            <a:ext cx="7915275" cy="1214438"/>
          </a:xfrm>
        </p:spPr>
        <p:txBody>
          <a:bodyPr/>
          <a:lstStyle/>
          <a:p>
            <a:pPr algn="l"/>
            <a:r>
              <a:rPr lang="it-IT" altLang="it-IT" b="1">
                <a:solidFill>
                  <a:schemeClr val="bg1"/>
                </a:solidFill>
              </a:rPr>
              <a:t>Incontri per le famiglie</a:t>
            </a: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83FF07B3-2DA9-4E2A-8A16-CB24CCCD25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1500" y="4724400"/>
            <a:ext cx="7858125" cy="1490663"/>
          </a:xfrm>
        </p:spPr>
        <p:txBody>
          <a:bodyPr/>
          <a:lstStyle/>
          <a:p>
            <a:pPr algn="just">
              <a:lnSpc>
                <a:spcPct val="114000"/>
              </a:lnSpc>
            </a:pPr>
            <a:r>
              <a:rPr lang="it-IT" altLang="it-IT" sz="2000" b="1">
                <a:solidFill>
                  <a:srgbClr val="000099"/>
                </a:solidFill>
              </a:rPr>
              <a:t>Sono previsti incontri per i genitori delle classi prime durante le settimane precedenti l’inizio delle lezioni.</a:t>
            </a:r>
          </a:p>
          <a:p>
            <a:pPr algn="just">
              <a:lnSpc>
                <a:spcPct val="114000"/>
              </a:lnSpc>
            </a:pPr>
            <a:r>
              <a:rPr lang="it-IT" altLang="it-IT" sz="2000" b="1">
                <a:solidFill>
                  <a:srgbClr val="000099"/>
                </a:solidFill>
              </a:rPr>
              <a:t>Il calendario sarà pubblicato sul nostro sito web.</a:t>
            </a:r>
          </a:p>
          <a:p>
            <a:pPr algn="l">
              <a:lnSpc>
                <a:spcPct val="80000"/>
              </a:lnSpc>
            </a:pPr>
            <a:endParaRPr lang="it-IT" altLang="it-IT" sz="2400"/>
          </a:p>
          <a:p>
            <a:pPr algn="l">
              <a:lnSpc>
                <a:spcPct val="80000"/>
              </a:lnSpc>
            </a:pPr>
            <a:endParaRPr lang="it-IT" altLang="it-IT" sz="1600"/>
          </a:p>
          <a:p>
            <a:pPr algn="l">
              <a:lnSpc>
                <a:spcPct val="80000"/>
              </a:lnSpc>
            </a:pPr>
            <a:endParaRPr lang="it-IT" altLang="it-IT" sz="2000">
              <a:solidFill>
                <a:srgbClr val="002060"/>
              </a:solidFill>
            </a:endParaRPr>
          </a:p>
        </p:txBody>
      </p:sp>
      <p:pic>
        <p:nvPicPr>
          <p:cNvPr id="17412" name="Picture 8" descr="classroom.jpg">
            <a:extLst>
              <a:ext uri="{FF2B5EF4-FFF2-40B4-BE49-F238E27FC236}">
                <a16:creationId xmlns:a16="http://schemas.microsoft.com/office/drawing/2014/main" id="{1814734B-508D-43A1-89B2-69085DD93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557338"/>
            <a:ext cx="5419725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516</Words>
  <Application>Microsoft Office PowerPoint</Application>
  <PresentationFormat>Presentazione su schermo (4:3)</PresentationFormat>
  <Paragraphs>110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Struttura predefinita</vt:lpstr>
      <vt:lpstr>Presentazione standard di PowerPoint</vt:lpstr>
      <vt:lpstr>Presentazione standard di PowerPoint</vt:lpstr>
      <vt:lpstr>Open days</vt:lpstr>
      <vt:lpstr>Presentazione standard di PowerPoint</vt:lpstr>
      <vt:lpstr>Scuola Primaria G. Matteotti di Ferrara Via Svevo 1- Ferrara</vt:lpstr>
      <vt:lpstr>Scuola Primaria  A. Franceschini di Porotto Via Ladino 26 - Porotto</vt:lpstr>
      <vt:lpstr>Scuola Primaria  di Fondo Reno Via Catena 98-Fondo Reno</vt:lpstr>
      <vt:lpstr>Incontri per le famiglie</vt:lpstr>
    </vt:vector>
  </TitlesOfParts>
  <Company>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</dc:creator>
  <cp:lastModifiedBy>Bertilla Scavezzon</cp:lastModifiedBy>
  <cp:revision>129</cp:revision>
  <dcterms:created xsi:type="dcterms:W3CDTF">2013-11-30T08:31:30Z</dcterms:created>
  <dcterms:modified xsi:type="dcterms:W3CDTF">2019-11-20T20:47:18Z</dcterms:modified>
</cp:coreProperties>
</file>