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3" r:id="rId2"/>
    <p:sldId id="278" r:id="rId3"/>
    <p:sldId id="264" r:id="rId4"/>
    <p:sldId id="263" r:id="rId5"/>
    <p:sldId id="268" r:id="rId6"/>
    <p:sldId id="267" r:id="rId7"/>
    <p:sldId id="276" r:id="rId8"/>
    <p:sldId id="279" r:id="rId9"/>
    <p:sldId id="269" r:id="rId10"/>
    <p:sldId id="270" r:id="rId11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FF"/>
    <a:srgbClr val="000066"/>
    <a:srgbClr val="3399FF"/>
    <a:srgbClr val="006600"/>
    <a:srgbClr val="FFFF00"/>
    <a:srgbClr val="0066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e debiagi" userId="2886d17a86d8fed0" providerId="Windows Live" clId="Web-{193B3005-196A-4BC3-A50F-6CD24B538320}"/>
    <pc:docChg chg="modSld">
      <pc:chgData name="daniele debiagi" userId="2886d17a86d8fed0" providerId="Windows Live" clId="Web-{193B3005-196A-4BC3-A50F-6CD24B538320}" dt="2018-12-02T08:59:43.947" v="42" actId="20577"/>
      <pc:docMkLst>
        <pc:docMk/>
      </pc:docMkLst>
      <pc:sldChg chg="modSp">
        <pc:chgData name="daniele debiagi" userId="2886d17a86d8fed0" providerId="Windows Live" clId="Web-{193B3005-196A-4BC3-A50F-6CD24B538320}" dt="2018-12-02T08:59:39.742" v="40" actId="20577"/>
        <pc:sldMkLst>
          <pc:docMk/>
          <pc:sldMk cId="0" sldId="279"/>
        </pc:sldMkLst>
        <pc:spChg chg="mod">
          <ac:chgData name="daniele debiagi" userId="2886d17a86d8fed0" providerId="Windows Live" clId="Web-{193B3005-196A-4BC3-A50F-6CD24B538320}" dt="2018-12-02T08:59:39.742" v="40" actId="20577"/>
          <ac:spMkLst>
            <pc:docMk/>
            <pc:sldMk cId="0" sldId="279"/>
            <ac:spMk id="6" creationId="{FFBF370D-B14F-4CAF-9FBF-AD63491E9CC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FE59BD-D024-4933-9B53-4F38D570F4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B02A25-BB8C-4C92-8E01-F72C69FC544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FD01A27-9357-4B6A-AC08-84DD024E514E}" type="datetime1">
              <a:rPr lang="it-IT"/>
              <a:pPr>
                <a:defRPr/>
              </a:pPr>
              <a:t>02/12/2018</a:t>
            </a:fld>
            <a:endParaRPr 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449741C-89E5-4F85-8E0E-D4CE16871A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1EBA500-D9E0-4643-B775-6881A45B36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t-IT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1E1CB-06FD-435A-8058-61D87D463AC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2B628-9F77-422E-ADB6-596B8AE718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1CAB177-DE0F-4920-8A36-9BC0D4B068DD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94E4DAB2-D5C6-4910-952A-D443238212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6A8F9971-7435-46E2-BF9E-5E24C6C8ED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268F9706-9088-4362-B9EF-9D27D19153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38CCF08-DE96-461C-9D1B-F423757F166C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2A1110C-7152-42EE-9473-F31CA13661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47A4E784-A577-448C-8BE1-56E97B55E6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9855A392-2A30-4A53-BC9A-A6C67D3163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3A51F2D-067B-468D-BC89-AFCC31489413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3249408-ED3B-40A4-B22B-DBAFB03E9E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FAB0324-35C4-4333-BAB9-B6386C012B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D62C4835-E545-46DE-9EEA-953F5BF132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0A5104A-C9E8-4C95-9C5C-330E603663C8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2D82505F-3B66-4CE4-B14D-9E6AA009B4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010EE186-2C5B-48DA-8481-A1FDCB46FE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it-IT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84780D70-3A65-4F55-9F87-B526925562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1418B80-01E4-4C0F-9FEE-4EDD99A29857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0074B765-C594-45BE-BE35-229E980F23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5BFB8923-CDDF-4201-81FE-4FC8AC5F2D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93EC6B4B-BD29-49DA-B313-0DCF2797FC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AEDE5FE-3208-48C8-9C49-7C92FDA265EF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0DC02A55-DC0D-41E4-814A-D55F5489D4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DFCA7A76-1A36-40A0-BCBD-703ED8E1F6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8579D4F-B77A-4F55-A4D6-4DE3B0B1A8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86FF5A4-1957-4B52-846B-33AC48C7B3D4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A46A51E8-3BFD-45ED-9C47-F765317C79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F1D35E5F-1123-4A12-BD07-C7FCC748B6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9FBE8DA4-32E0-4708-9AE0-0951F4604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75679FE-0491-4352-A43E-5B37391C2FC4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BFDE7560-4728-4607-AE02-09A69BA607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8FBBED3B-1798-48E5-A5F5-E7151D261C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856E6422-F317-4C07-813A-918E82B196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0CAAFC-6C65-41FF-A2E9-ABFF79EF70A8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1DF5778C-68AD-4BF3-AD17-C68A263BC1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390E2E5B-CBC4-4280-A573-C3B6642727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02C32790-3BD3-4B11-A364-3F73AE8329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93D2438-B4C1-42D6-AFAF-9948EA4D4096}" type="slidenum">
              <a:rPr lang="it-IT" altLang="it-IT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it-IT" altLang="it-I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249143-8A4F-4684-AC55-DD455C2B15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9EF1DB-CD31-44BA-8660-7A08A2F60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64461A-08C5-4DBF-A682-73B55A7C8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79CB6-0A91-4D1A-9791-320294A73A0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458246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0A58F3-9E23-4C25-944B-BD3ABBF164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86393B-45B0-46A4-B75B-869FDCF7D5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D87710-5BCA-42C3-8CBE-E6BB737096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8488E-3EEA-46D5-BF6C-EE98523C64E3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6080051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234FD6-61D6-4B51-91ED-93308FDE8C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95C6FD-F348-4233-BA46-D04C20DD07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BAECDB-A3F9-41FE-9C10-3EF3DC0489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F4AC1-F4EA-4AEF-B7F3-9FED33F7B01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468859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EED963-D398-4944-848E-B1432C7288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1B4614-2CF3-4ABD-A369-BB5BF4DC17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471031-E1D9-42C1-BB61-B12138A294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B1A68-2BBE-42F1-86D2-42F330F2ADC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4270170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CEE345-6A0D-4D38-BA94-B706C01146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1EF358-C493-4AD3-8F47-F2C5251217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F7C995-56D5-4801-B65C-200E423A2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59E7C-D90E-4755-BB8B-30D487538227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84574354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17B023-BC82-4C0E-9C71-44A472A1A5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A90073-5209-4EAE-A234-C8BA82DD14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B6583C-CE72-446B-9BAC-AF875B82DF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4D3E1-6421-4EC3-994D-D9AD819EFF0C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86038606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9295CD-A917-4C05-B4C6-AC876A7248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4B5C3A-23C4-44D6-9EDE-B85DCCFF8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981097-D1D5-4292-B9EE-6CF04EAC43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DB31B-A717-4456-A4D1-D6CB794F3637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90863946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5F7ACB5-D584-42B0-B298-FDC2126906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80A1523-537C-4244-A180-325D1163B6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FC44D8D-0C81-414A-9E3D-F4698CD90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37C3F-CD3B-4FDA-A461-EF2B7A645322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99640265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D3911A7-0D3A-42C8-AE6A-125CB60420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9145B9C-5F9F-465C-A34A-264C29607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A6AC2A-38A4-4237-A12B-3AD3B6C100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53689-F6F0-4D1A-A57F-3EFC3EE5D3F7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2135344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A7764D-75A0-43EB-B2F2-2AB9848312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21BFBF-A693-4331-B87B-883AE2C4C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871563-8355-4582-AA78-B82C29C34C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58A19-DF35-4B3D-B700-3DDF7A4F3C6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08141604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5E630F-1C38-4E45-AFC4-FA293B7130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036078-C2C2-4ED1-9409-01E27D0533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5B9752-0B59-4924-81EE-859032451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58680-23E2-430F-A1FD-CE689378DBC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55675527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704777-0132-4342-83E0-DE383F8BE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88B1958-3B5F-4165-8810-194988549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3CA80F-CE85-4C08-BAD5-6FD474BCD5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46B83B5-A2CA-48A9-B335-21F5D292ED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36F5A52-292B-4698-BA58-769D357E94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4409433-1E57-4855-8238-691620CE2C2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crizioni.istruzione.i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depisis.i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pisis.it/component/k2/item/1678-corsi-di-strumento-musicale-iscrizioni-e-prove-attitudinali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depisis-sportivo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>
            <a:extLst>
              <a:ext uri="{FF2B5EF4-FFF2-40B4-BE49-F238E27FC236}">
                <a16:creationId xmlns:a16="http://schemas.microsoft.com/office/drawing/2014/main" id="{E5CA0900-7B94-40BF-AD8D-00F3CBB2A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285750"/>
            <a:ext cx="8286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chemeClr val="bg1"/>
                </a:solidFill>
              </a:rPr>
              <a:t>Istituto Comprensivo “Filippo de Pisis”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>
                <a:solidFill>
                  <a:schemeClr val="bg1"/>
                </a:solidFill>
              </a:rPr>
              <a:t>Iscrizioni per Anno Scolastico 2019-2020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CF01F7-FC36-4CF4-B0A6-C57D3A4CB2B4}"/>
              </a:ext>
            </a:extLst>
          </p:cNvPr>
          <p:cNvSpPr/>
          <p:nvPr/>
        </p:nvSpPr>
        <p:spPr>
          <a:xfrm>
            <a:off x="364412" y="5715000"/>
            <a:ext cx="8605241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it-IT" sz="4000" b="1" kern="1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/>
                <a:ea typeface="Verdana"/>
                <a:cs typeface="Verdana"/>
              </a:rPr>
              <a:t>Vieni con noi alla secondaria</a:t>
            </a:r>
            <a:endParaRPr lang="it-IT" sz="4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" charset="0"/>
              <a:ea typeface="+mn-ea"/>
            </a:endParaRPr>
          </a:p>
        </p:txBody>
      </p:sp>
      <p:pic>
        <p:nvPicPr>
          <p:cNvPr id="3076" name="Picture 4" descr="COPERTINA 2.jpg">
            <a:extLst>
              <a:ext uri="{FF2B5EF4-FFF2-40B4-BE49-F238E27FC236}">
                <a16:creationId xmlns:a16="http://schemas.microsoft.com/office/drawing/2014/main" id="{9306FF2A-8DBE-4884-921D-9046F5AA3B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935038"/>
            <a:ext cx="4819650" cy="48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>
            <a:extLst>
              <a:ext uri="{FF2B5EF4-FFF2-40B4-BE49-F238E27FC236}">
                <a16:creationId xmlns:a16="http://schemas.microsoft.com/office/drawing/2014/main" id="{F12F869F-F0CE-4E63-AE8F-F43CDDC34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2071688"/>
            <a:ext cx="8001000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chemeClr val="bg1"/>
                </a:solidFill>
              </a:rPr>
              <a:t>Concerto  di  Natale</a:t>
            </a:r>
          </a:p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endParaRPr lang="it-IT" altLang="it-IT" sz="2000" b="1">
              <a:solidFill>
                <a:srgbClr val="002060"/>
              </a:solidFill>
            </a:endParaRPr>
          </a:p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Esibizione degli allievi del Corso ad indirizzo musicale della Scuola Secondaria di Porotto, con la partecipazione degli alunni delle classi quinte delle Scuole Primarie  “ A. Franceschini” e di Fondo Reno</a:t>
            </a:r>
          </a:p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endParaRPr lang="it-IT" altLang="it-IT" sz="2000" b="1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it-IT" altLang="ru-RU" sz="1800" b="1">
                <a:solidFill>
                  <a:srgbClr val="000099"/>
                </a:solidFill>
              </a:rPr>
              <a:t>Mercoledì 19/12/2018 alle 18.30 </a:t>
            </a:r>
          </a:p>
          <a:p>
            <a:pPr>
              <a:buFontTx/>
              <a:buNone/>
            </a:pPr>
            <a:r>
              <a:rPr lang="it-IT" altLang="ru-RU" sz="1800" b="1">
                <a:solidFill>
                  <a:srgbClr val="000099"/>
                </a:solidFill>
              </a:rPr>
              <a:t>presso la Scuola Secondaria di Primo Grado, sede di Porotto</a:t>
            </a:r>
          </a:p>
          <a:p>
            <a:pPr>
              <a:buFontTx/>
              <a:buNone/>
            </a:pPr>
            <a:r>
              <a:rPr lang="it-IT" altLang="ru-RU" sz="1800" b="1">
                <a:solidFill>
                  <a:srgbClr val="000099"/>
                </a:solidFill>
              </a:rPr>
              <a:t>Via Ladino 19</a:t>
            </a:r>
            <a:endParaRPr lang="it-IT" altLang="ru-RU" sz="24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8200A-146B-4DAC-89F4-0E0F6218EAA5}"/>
              </a:ext>
            </a:extLst>
          </p:cNvPr>
          <p:cNvCxnSpPr/>
          <p:nvPr/>
        </p:nvCxnSpPr>
        <p:spPr>
          <a:xfrm>
            <a:off x="714375" y="2741613"/>
            <a:ext cx="7858125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4" name="TextBox 5">
            <a:extLst>
              <a:ext uri="{FF2B5EF4-FFF2-40B4-BE49-F238E27FC236}">
                <a16:creationId xmlns:a16="http://schemas.microsoft.com/office/drawing/2014/main" id="{5B7B0CF5-3454-4A82-82E7-6D915FB7E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2857500"/>
            <a:ext cx="2643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A7E4E23-E237-4D5C-8977-D789A5087DAA}"/>
              </a:ext>
            </a:extLst>
          </p:cNvPr>
          <p:cNvSpPr txBox="1">
            <a:spLocks/>
          </p:cNvSpPr>
          <p:nvPr/>
        </p:nvSpPr>
        <p:spPr bwMode="auto">
          <a:xfrm>
            <a:off x="500063" y="404813"/>
            <a:ext cx="814387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pitchFamily="3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defRPr/>
            </a:pPr>
            <a:r>
              <a:rPr lang="it-IT" altLang="it-IT" sz="3200" b="1" kern="0" dirty="0">
                <a:solidFill>
                  <a:schemeClr val="bg1"/>
                </a:solidFill>
              </a:rPr>
              <a:t>Saggio orchestra dei corsi di indirizzo strumentale sede di Porotto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4">
            <a:extLst>
              <a:ext uri="{FF2B5EF4-FFF2-40B4-BE49-F238E27FC236}">
                <a16:creationId xmlns:a16="http://schemas.microsoft.com/office/drawing/2014/main" id="{91CF201F-453E-4E93-B452-4B847275A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044700"/>
            <a:ext cx="8001000" cy="487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it-IT" altLang="it-IT" sz="2000"/>
              <a:t>Le iscrizioni si effettueranno on line </a:t>
            </a:r>
          </a:p>
          <a:p>
            <a:pPr>
              <a:buFontTx/>
              <a:buNone/>
            </a:pPr>
            <a:r>
              <a:rPr lang="it-IT" altLang="it-IT" sz="2000" b="1"/>
              <a:t>dalle 8:00 del 7 gennaio 2019 alle 20:00 del 31 gennaio 2019. </a:t>
            </a:r>
            <a:endParaRPr lang="it-IT" altLang="it-IT" sz="2000"/>
          </a:p>
          <a:p>
            <a:pPr>
              <a:buFontTx/>
              <a:buNone/>
            </a:pPr>
            <a:r>
              <a:rPr lang="it-IT" altLang="it-IT" sz="2000"/>
              <a:t>Dalle ore 9:00 del 27 dicembre 2018 sarà possibile avviare la fase della registrazione sul sito web </a:t>
            </a:r>
            <a:r>
              <a:rPr lang="it-IT" altLang="it-IT" sz="2000" b="1" u="sng">
                <a:solidFill>
                  <a:schemeClr val="tx2"/>
                </a:solidFill>
                <a:hlinkClick r:id="rId3"/>
              </a:rPr>
              <a:t>www.iscrizioni.istruzione.it</a:t>
            </a:r>
            <a:r>
              <a:rPr lang="it-IT" altLang="it-IT" sz="2000" b="1">
                <a:solidFill>
                  <a:schemeClr val="tx2"/>
                </a:solidFill>
              </a:rPr>
              <a:t>.</a:t>
            </a:r>
            <a:r>
              <a:rPr lang="it-IT" altLang="it-IT" sz="2000">
                <a:solidFill>
                  <a:schemeClr val="tx2"/>
                </a:solidFill>
              </a:rPr>
              <a:t> </a:t>
            </a:r>
          </a:p>
          <a:p>
            <a:pPr>
              <a:buFontTx/>
              <a:buNone/>
            </a:pPr>
            <a:r>
              <a:rPr lang="it-IT" altLang="it-IT" sz="2000"/>
              <a:t>Tutte le informazioni sono disponibili sul sito dell’Istituto all’indirizzo</a:t>
            </a:r>
          </a:p>
          <a:p>
            <a:pPr algn="ctr">
              <a:buFontTx/>
              <a:buNone/>
            </a:pPr>
            <a:r>
              <a:rPr lang="it-IT" altLang="it-IT" sz="2000" b="1" u="sng">
                <a:hlinkClick r:id="rId4"/>
              </a:rPr>
              <a:t>www.icdepisis.it</a:t>
            </a:r>
            <a:r>
              <a:rPr lang="it-IT" altLang="it-IT" sz="2000" b="1"/>
              <a:t> </a:t>
            </a:r>
          </a:p>
          <a:p>
            <a:pPr>
              <a:buFontTx/>
              <a:buNone/>
            </a:pPr>
            <a:r>
              <a:rPr lang="it-IT" altLang="it-IT" sz="2000"/>
              <a:t> </a:t>
            </a:r>
          </a:p>
          <a:p>
            <a:pPr>
              <a:buFontTx/>
              <a:buNone/>
            </a:pPr>
            <a:r>
              <a:rPr lang="it-IT" altLang="it-IT" sz="2000"/>
              <a:t>Il personale di Segreteria sarà a disposizione per la </a:t>
            </a:r>
            <a:r>
              <a:rPr lang="it-IT" altLang="it-IT" sz="2000" b="1"/>
              <a:t>consulenza</a:t>
            </a:r>
            <a:r>
              <a:rPr lang="it-IT" altLang="it-IT" sz="2000"/>
              <a:t>: </a:t>
            </a:r>
          </a:p>
          <a:p>
            <a:pPr>
              <a:buFontTx/>
              <a:buNone/>
            </a:pPr>
            <a:r>
              <a:rPr lang="it-IT" altLang="it-IT" sz="2000"/>
              <a:t>Dal lunedì al venerdì dalle 11.30 alle 13.30;</a:t>
            </a:r>
          </a:p>
          <a:p>
            <a:pPr>
              <a:buFontTx/>
              <a:buNone/>
            </a:pPr>
            <a:r>
              <a:rPr lang="it-IT" altLang="it-IT" sz="2000"/>
              <a:t>Lunedì, martedì e giovedì anche dalle 15 alle 16.30.</a:t>
            </a:r>
          </a:p>
          <a:p>
            <a:pPr algn="ctr">
              <a:buFontTx/>
              <a:buNone/>
            </a:pPr>
            <a:r>
              <a:rPr lang="it-IT" altLang="it-IT" sz="2000">
                <a:solidFill>
                  <a:srgbClr val="000099"/>
                </a:solidFill>
              </a:rPr>
              <a:t>Il Piano dell’Offerta Formativa è consultabile sul sito </a:t>
            </a:r>
            <a:r>
              <a:rPr lang="it-IT" altLang="it-IT" sz="2000" b="1">
                <a:solidFill>
                  <a:srgbClr val="000099"/>
                </a:solidFill>
              </a:rPr>
              <a:t>www.icdepisis.it</a:t>
            </a:r>
          </a:p>
          <a:p>
            <a:pPr>
              <a:buFontTx/>
              <a:buNone/>
            </a:pPr>
            <a:r>
              <a:rPr lang="it-IT" altLang="it-IT" sz="1400"/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>
              <a:solidFill>
                <a:srgbClr val="002060"/>
              </a:solidFill>
            </a:endParaRPr>
          </a:p>
        </p:txBody>
      </p:sp>
      <p:sp>
        <p:nvSpPr>
          <p:cNvPr id="5123" name="Rectangle 10">
            <a:extLst>
              <a:ext uri="{FF2B5EF4-FFF2-40B4-BE49-F238E27FC236}">
                <a16:creationId xmlns:a16="http://schemas.microsoft.com/office/drawing/2014/main" id="{8A0190F6-DE5B-49BB-9234-84B2EC85B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38" y="571500"/>
            <a:ext cx="80724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4400" b="1">
                <a:solidFill>
                  <a:schemeClr val="bg1"/>
                </a:solidFill>
              </a:rPr>
              <a:t>Per informazioni e iscrizioni</a:t>
            </a:r>
            <a:endParaRPr lang="it-IT" altLang="it-IT" sz="4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23FA87A-B3ED-49B5-AFD8-28CE20E3EC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4375" y="428625"/>
            <a:ext cx="8034338" cy="714375"/>
          </a:xfrm>
        </p:spPr>
        <p:txBody>
          <a:bodyPr/>
          <a:lstStyle/>
          <a:p>
            <a:r>
              <a:rPr lang="it-IT" altLang="it-IT" sz="4800" b="1">
                <a:solidFill>
                  <a:schemeClr val="bg1"/>
                </a:solidFill>
              </a:rPr>
              <a:t>Open days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2A76741A-CD54-49A7-99C9-CAA1E53A8F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1500" y="4724400"/>
            <a:ext cx="7786688" cy="1847850"/>
          </a:xfrm>
        </p:spPr>
        <p:txBody>
          <a:bodyPr/>
          <a:lstStyle/>
          <a:p>
            <a:pPr algn="just"/>
            <a:r>
              <a:rPr lang="it-IT" altLang="it-IT" sz="2800">
                <a:solidFill>
                  <a:srgbClr val="2D2D8A"/>
                </a:solidFill>
              </a:rPr>
              <a:t>In occasione dell’apertura delle iscrizioni per il prossimo anno scolastico, le nostre sedi saranno aperte per incontri e visite guidate degli alunni e delle loro famiglie.</a:t>
            </a:r>
          </a:p>
        </p:txBody>
      </p:sp>
      <p:pic>
        <p:nvPicPr>
          <p:cNvPr id="7172" name="Picture 4" descr="COPERTINA 1.jpg">
            <a:extLst>
              <a:ext uri="{FF2B5EF4-FFF2-40B4-BE49-F238E27FC236}">
                <a16:creationId xmlns:a16="http://schemas.microsoft.com/office/drawing/2014/main" id="{B5582D03-EA8C-46E8-B491-962F019A8E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214438"/>
            <a:ext cx="285750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ave 21">
            <a:extLst>
              <a:ext uri="{FF2B5EF4-FFF2-40B4-BE49-F238E27FC236}">
                <a16:creationId xmlns:a16="http://schemas.microsoft.com/office/drawing/2014/main" id="{83EBAFC2-28B2-4F0B-A1F1-252D6863AC91}"/>
              </a:ext>
            </a:extLst>
          </p:cNvPr>
          <p:cNvSpPr/>
          <p:nvPr/>
        </p:nvSpPr>
        <p:spPr>
          <a:xfrm rot="319250">
            <a:off x="461963" y="2411413"/>
            <a:ext cx="2746375" cy="850900"/>
          </a:xfrm>
          <a:prstGeom prst="wave">
            <a:avLst>
              <a:gd name="adj1" fmla="val 12500"/>
              <a:gd name="adj2" fmla="val -498"/>
            </a:avLst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 sz="1800">
              <a:solidFill>
                <a:srgbClr val="FFFFFF"/>
              </a:solidFill>
              <a:latin typeface="Mangal" pitchFamily="18" charset="0"/>
              <a:ea typeface="ＭＳ Ｐゴシック" pitchFamily="34" charset="-128"/>
              <a:cs typeface="Mangal" pitchFamily="18" charset="0"/>
            </a:endParaRPr>
          </a:p>
        </p:txBody>
      </p:sp>
      <p:pic>
        <p:nvPicPr>
          <p:cNvPr id="25" name="Picture 24" descr="double-note.png">
            <a:extLst>
              <a:ext uri="{FF2B5EF4-FFF2-40B4-BE49-F238E27FC236}">
                <a16:creationId xmlns:a16="http://schemas.microsoft.com/office/drawing/2014/main" id="{4D5D08DC-06C6-4A11-8A8C-F39EEA74B9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400893">
            <a:off x="592965" y="2448442"/>
            <a:ext cx="359248" cy="390403"/>
          </a:xfrm>
          <a:prstGeom prst="rect">
            <a:avLst/>
          </a:prstGeom>
          <a:gradFill>
            <a:gsLst>
              <a:gs pos="0">
                <a:srgbClr val="FFFF99"/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9220" name="Picture 5" descr="clip_image002.jpg">
            <a:extLst>
              <a:ext uri="{FF2B5EF4-FFF2-40B4-BE49-F238E27FC236}">
                <a16:creationId xmlns:a16="http://schemas.microsoft.com/office/drawing/2014/main" id="{A15C4AC5-A351-40C4-BE06-4A6001D79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953000"/>
            <a:ext cx="1800225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>
            <a:extLst>
              <a:ext uri="{FF2B5EF4-FFF2-40B4-BE49-F238E27FC236}">
                <a16:creationId xmlns:a16="http://schemas.microsoft.com/office/drawing/2014/main" id="{3A22FDBB-26D9-47E9-B967-DF69C5897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357188"/>
            <a:ext cx="8143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4800" b="1">
                <a:solidFill>
                  <a:schemeClr val="bg1"/>
                </a:solidFill>
                <a:cs typeface="Times New Roman" panose="02020603050405020304" pitchFamily="18" charset="0"/>
              </a:rPr>
              <a:t>Le nostre scuole</a:t>
            </a:r>
          </a:p>
        </p:txBody>
      </p:sp>
      <p:pic>
        <p:nvPicPr>
          <p:cNvPr id="9222" name="Picture 7" descr="facciata porotto.jpg">
            <a:extLst>
              <a:ext uri="{FF2B5EF4-FFF2-40B4-BE49-F238E27FC236}">
                <a16:creationId xmlns:a16="http://schemas.microsoft.com/office/drawing/2014/main" id="{D43BBE21-FBAA-4349-B08E-4D6B2D2D0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953000"/>
            <a:ext cx="1800225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8" descr="facciata.jpg">
            <a:extLst>
              <a:ext uri="{FF2B5EF4-FFF2-40B4-BE49-F238E27FC236}">
                <a16:creationId xmlns:a16="http://schemas.microsoft.com/office/drawing/2014/main" id="{D2A2202B-CEC6-464E-98E3-B1FFBE1DD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4929188"/>
            <a:ext cx="1800225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0" descr="sede Porotto">
            <a:extLst>
              <a:ext uri="{FF2B5EF4-FFF2-40B4-BE49-F238E27FC236}">
                <a16:creationId xmlns:a16="http://schemas.microsoft.com/office/drawing/2014/main" id="{F14DAF23-E10A-4BE9-8DEF-F811D9A14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2643188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11" descr="scuoladepisis.jpg">
            <a:extLst>
              <a:ext uri="{FF2B5EF4-FFF2-40B4-BE49-F238E27FC236}">
                <a16:creationId xmlns:a16="http://schemas.microsoft.com/office/drawing/2014/main" id="{305747BE-E588-43C0-8690-7EFE96477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643188"/>
            <a:ext cx="19050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12">
            <a:extLst>
              <a:ext uri="{FF2B5EF4-FFF2-40B4-BE49-F238E27FC236}">
                <a16:creationId xmlns:a16="http://schemas.microsoft.com/office/drawing/2014/main" id="{E4DFAE84-4167-4DE9-AF58-4CA5900EA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13" y="2214563"/>
            <a:ext cx="1933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Sede di Ferrara</a:t>
            </a:r>
          </a:p>
        </p:txBody>
      </p:sp>
      <p:sp>
        <p:nvSpPr>
          <p:cNvPr id="9227" name="Text Box 13">
            <a:extLst>
              <a:ext uri="{FF2B5EF4-FFF2-40B4-BE49-F238E27FC236}">
                <a16:creationId xmlns:a16="http://schemas.microsoft.com/office/drawing/2014/main" id="{8EAA19A4-66EA-4B49-A933-1513F83C0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813" y="2214563"/>
            <a:ext cx="185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Sede di Porotto</a:t>
            </a:r>
          </a:p>
        </p:txBody>
      </p:sp>
      <p:sp>
        <p:nvSpPr>
          <p:cNvPr id="9228" name="Text Box 19">
            <a:extLst>
              <a:ext uri="{FF2B5EF4-FFF2-40B4-BE49-F238E27FC236}">
                <a16:creationId xmlns:a16="http://schemas.microsoft.com/office/drawing/2014/main" id="{DF056F01-1DCC-4578-8FD8-07A06E29B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1643063"/>
            <a:ext cx="5214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Scuola secondaria di 1° grado F. De Pisis</a:t>
            </a:r>
            <a:r>
              <a:rPr lang="it-IT" altLang="it-IT" sz="180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  <a:endParaRPr lang="en-GB" altLang="it-IT" sz="1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29" name="Text Box 20">
            <a:extLst>
              <a:ext uri="{FF2B5EF4-FFF2-40B4-BE49-F238E27FC236}">
                <a16:creationId xmlns:a16="http://schemas.microsoft.com/office/drawing/2014/main" id="{6A7EC85F-83FE-4A8F-8C0E-6285C36B1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1471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G. Matteotti</a:t>
            </a:r>
            <a:endParaRPr lang="en-GB" altLang="it-IT" sz="1800">
              <a:solidFill>
                <a:schemeClr val="bg1"/>
              </a:solidFill>
            </a:endParaRPr>
          </a:p>
        </p:txBody>
      </p:sp>
      <p:sp>
        <p:nvSpPr>
          <p:cNvPr id="9230" name="Text Box 21">
            <a:extLst>
              <a:ext uri="{FF2B5EF4-FFF2-40B4-BE49-F238E27FC236}">
                <a16:creationId xmlns:a16="http://schemas.microsoft.com/office/drawing/2014/main" id="{3F403F13-4408-4A4E-9A78-AC2F080CB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572000"/>
            <a:ext cx="1881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>
                <a:solidFill>
                  <a:schemeClr val="bg1"/>
                </a:solidFill>
              </a:rPr>
              <a:t>A. Franceschini</a:t>
            </a:r>
          </a:p>
        </p:txBody>
      </p:sp>
      <p:sp>
        <p:nvSpPr>
          <p:cNvPr id="9231" name="Text Box 22">
            <a:extLst>
              <a:ext uri="{FF2B5EF4-FFF2-40B4-BE49-F238E27FC236}">
                <a16:creationId xmlns:a16="http://schemas.microsoft.com/office/drawing/2014/main" id="{601F537C-136C-40BA-8429-56B4E30AC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572000"/>
            <a:ext cx="1562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it-IT" sz="1800">
                <a:solidFill>
                  <a:schemeClr val="bg1"/>
                </a:solidFill>
              </a:rPr>
              <a:t>Fondo Reno</a:t>
            </a:r>
          </a:p>
        </p:txBody>
      </p:sp>
      <p:sp>
        <p:nvSpPr>
          <p:cNvPr id="9232" name="Text Box 24">
            <a:extLst>
              <a:ext uri="{FF2B5EF4-FFF2-40B4-BE49-F238E27FC236}">
                <a16:creationId xmlns:a16="http://schemas.microsoft.com/office/drawing/2014/main" id="{A2292BE5-EF68-4D45-9B90-66CD23B81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4071938"/>
            <a:ext cx="214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Scuole primarie:</a:t>
            </a:r>
            <a:endParaRPr lang="en-GB" altLang="it-IT" sz="1800">
              <a:solidFill>
                <a:schemeClr val="bg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39F8DA8-7534-4A36-849D-AF7416B51FF2}"/>
              </a:ext>
            </a:extLst>
          </p:cNvPr>
          <p:cNvCxnSpPr/>
          <p:nvPr/>
        </p:nvCxnSpPr>
        <p:spPr>
          <a:xfrm>
            <a:off x="500063" y="2071688"/>
            <a:ext cx="7929562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762EC4D-4EA9-465D-B04B-0A00CC841961}"/>
              </a:ext>
            </a:extLst>
          </p:cNvPr>
          <p:cNvCxnSpPr/>
          <p:nvPr/>
        </p:nvCxnSpPr>
        <p:spPr>
          <a:xfrm>
            <a:off x="500063" y="4500563"/>
            <a:ext cx="7929562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26DDE60-F3BE-4337-8BC6-254D1616CBCC}"/>
              </a:ext>
            </a:extLst>
          </p:cNvPr>
          <p:cNvSpPr/>
          <p:nvPr/>
        </p:nvSpPr>
        <p:spPr>
          <a:xfrm rot="456639">
            <a:off x="999779" y="2640432"/>
            <a:ext cx="2143141" cy="428629"/>
          </a:xfrm>
          <a:prstGeom prst="rect">
            <a:avLst/>
          </a:prstGeom>
          <a:noFill/>
        </p:spPr>
        <p:txBody>
          <a:bodyPr>
            <a:prstTxWarp prst="textWave1">
              <a:avLst>
                <a:gd name="adj1" fmla="val 19773"/>
                <a:gd name="adj2" fmla="val -1293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Oltre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venti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anni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di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musica</a:t>
            </a:r>
            <a:r>
              <a:rPr lang="en-US" sz="1000" b="1" spc="50" dirty="0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en-US" sz="1000" b="1" spc="50" dirty="0" err="1">
                <a:ln w="11430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insieme</a:t>
            </a:r>
            <a:endParaRPr lang="en-US" sz="1000" b="1" spc="50" dirty="0">
              <a:ln w="11430">
                <a:solidFill>
                  <a:srgbClr val="002060"/>
                </a:solidFill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A81CC73-7D9B-41DF-A913-501D083A7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158163" cy="142875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chemeClr val="bg1"/>
                </a:solidFill>
              </a:rPr>
              <a:t>Scuola Secondaria di 1°grado 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4000" b="1">
                <a:solidFill>
                  <a:schemeClr val="bg1"/>
                </a:solidFill>
              </a:rPr>
              <a:t>F. De Pisis sede di Ferrara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1800" b="1">
                <a:solidFill>
                  <a:schemeClr val="bg1"/>
                </a:solidFill>
              </a:rPr>
              <a:t>Viale Krasnodar 102 - Ferrara</a:t>
            </a:r>
          </a:p>
        </p:txBody>
      </p:sp>
      <p:graphicFrame>
        <p:nvGraphicFramePr>
          <p:cNvPr id="5159" name="Group 39">
            <a:extLst>
              <a:ext uri="{FF2B5EF4-FFF2-40B4-BE49-F238E27FC236}">
                <a16:creationId xmlns:a16="http://schemas.microsoft.com/office/drawing/2014/main" id="{8472F40D-10CD-4623-A112-ECC726550FD1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54025" y="3284538"/>
          <a:ext cx="8072437" cy="2655887"/>
        </p:xfrm>
        <a:graphic>
          <a:graphicData uri="http://schemas.openxmlformats.org/drawingml/2006/table">
            <a:tbl>
              <a:tblPr/>
              <a:tblGrid>
                <a:gridCol w="126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7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Giorno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Data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Dalle ore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Alle ore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000099"/>
                          </a:solidFill>
                        </a:rPr>
                        <a:t>Attività</a:t>
                      </a:r>
                    </a:p>
                    <a:p>
                      <a:endParaRPr lang="it-IT" sz="900" b="1" dirty="0">
                        <a:solidFill>
                          <a:srgbClr val="000099"/>
                        </a:solidFill>
                      </a:endParaRP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Mercoledì 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5 dicembre 2018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17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18.30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0" dirty="0">
                          <a:solidFill>
                            <a:srgbClr val="000099"/>
                          </a:solidFill>
                        </a:rPr>
                        <a:t>Visita alla scuola e laboratori per i ragazzi presenti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462235"/>
                  </a:ext>
                </a:extLst>
              </a:tr>
              <a:tr h="5611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Giovedì 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13 </a:t>
                      </a: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dicembre 2018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16.45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8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19 gennaio   2019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9:00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10:00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Incontro con la Dirigente Scolastica Maria Gaiani e laboratori per i ragazzi presenti</a:t>
                      </a:r>
                    </a:p>
                  </a:txBody>
                  <a:tcPr marL="36576" marR="36576" marT="36596" marB="3659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299" name="Rectangle 7">
            <a:extLst>
              <a:ext uri="{FF2B5EF4-FFF2-40B4-BE49-F238E27FC236}">
                <a16:creationId xmlns:a16="http://schemas.microsoft.com/office/drawing/2014/main" id="{93256F1D-861C-4BAB-8FB7-1EE123647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25" y="2197100"/>
            <a:ext cx="807243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I docenti della scuola incontreranno gli alunni delle classi quinte della scuola  primaria e le loro famiglie nelle seguenti giornate:</a:t>
            </a: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23CED131-C468-4828-96A7-142154508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229600" cy="142875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chemeClr val="bg1"/>
                </a:solidFill>
              </a:rPr>
              <a:t>Scuola Secondaria di 1°grado 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4000" b="1">
                <a:solidFill>
                  <a:schemeClr val="bg1"/>
                </a:solidFill>
              </a:rPr>
              <a:t>F. De Pisis sede di Porotto</a:t>
            </a:r>
            <a:br>
              <a:rPr lang="it-IT" altLang="it-IT" sz="4000" b="1">
                <a:solidFill>
                  <a:schemeClr val="bg1"/>
                </a:solidFill>
              </a:rPr>
            </a:br>
            <a:r>
              <a:rPr lang="it-IT" altLang="it-IT" sz="1800" b="1">
                <a:solidFill>
                  <a:schemeClr val="bg1"/>
                </a:solidFill>
              </a:rPr>
              <a:t>Via Ladino 19 - Porotto</a:t>
            </a:r>
          </a:p>
        </p:txBody>
      </p:sp>
      <p:sp>
        <p:nvSpPr>
          <p:cNvPr id="13315" name="Rectangle 7">
            <a:extLst>
              <a:ext uri="{FF2B5EF4-FFF2-40B4-BE49-F238E27FC236}">
                <a16:creationId xmlns:a16="http://schemas.microsoft.com/office/drawing/2014/main" id="{5CE41AE1-97AB-4EF4-B168-924D26D0F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286000"/>
            <a:ext cx="8072437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chemeClr val="bg1"/>
                </a:solidFill>
              </a:rPr>
              <a:t>l docenti della scuola incontreranno gli alunni delle classi quinte della scuola  primaria e le loro famiglie nelle seguenti giornate:</a:t>
            </a:r>
          </a:p>
        </p:txBody>
      </p:sp>
      <p:graphicFrame>
        <p:nvGraphicFramePr>
          <p:cNvPr id="9" name="Group 39">
            <a:extLst>
              <a:ext uri="{FF2B5EF4-FFF2-40B4-BE49-F238E27FC236}">
                <a16:creationId xmlns:a16="http://schemas.microsoft.com/office/drawing/2014/main" id="{B3C33643-FDA4-41F5-8F26-45C180E15D01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00063" y="3429000"/>
          <a:ext cx="8072437" cy="2268537"/>
        </p:xfrm>
        <a:graphic>
          <a:graphicData uri="http://schemas.openxmlformats.org/drawingml/2006/table">
            <a:tbl>
              <a:tblPr/>
              <a:tblGrid>
                <a:gridCol w="1147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Giorno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Data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Dalle ore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Alle ore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000099"/>
                          </a:solidFill>
                        </a:rPr>
                        <a:t>Attività</a:t>
                      </a:r>
                    </a:p>
                    <a:p>
                      <a:endParaRPr lang="it-IT" sz="900" b="1" dirty="0">
                        <a:solidFill>
                          <a:srgbClr val="000099"/>
                        </a:solidFill>
                      </a:endParaRP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15 dicembre 2018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9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10.30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308797"/>
                  </a:ext>
                </a:extLst>
              </a:tr>
              <a:tr h="561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Mercoledì 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19 dicembre 2018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17.30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18.30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0" dirty="0">
                          <a:solidFill>
                            <a:srgbClr val="000099"/>
                          </a:solidFill>
                          <a:latin typeface="+mn-lt"/>
                        </a:rPr>
                        <a:t>Visita alla scuola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123538"/>
                  </a:ext>
                </a:extLst>
              </a:tr>
              <a:tr h="661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Sabato 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 gennaio 2019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3000"/>
                        </a:lnSpc>
                        <a:spcBef>
                          <a:spcPct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D2D8A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12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0099"/>
                          </a:solidFill>
                          <a:latin typeface="+mn-lt"/>
                        </a:rPr>
                        <a:t>Incontro con la Dirigente Scolastica Maria Gaiani</a:t>
                      </a:r>
                    </a:p>
                  </a:txBody>
                  <a:tcPr marL="36576" marR="36576" marT="36605" marB="3660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DE9B190-59A4-44ED-82C6-8A63BE3AE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924800" cy="857250"/>
          </a:xfrm>
        </p:spPr>
        <p:txBody>
          <a:bodyPr/>
          <a:lstStyle/>
          <a:p>
            <a:pPr algn="l"/>
            <a:r>
              <a:rPr lang="it-IT" altLang="it-IT" sz="4000" b="1">
                <a:solidFill>
                  <a:schemeClr val="bg1"/>
                </a:solidFill>
              </a:rPr>
              <a:t>Suonare a scuola: una realtà!</a:t>
            </a:r>
            <a:endParaRPr lang="it-IT" altLang="it-IT" sz="400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9410855C-1A68-4460-B686-DE056E1459F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65125" y="1117600"/>
            <a:ext cx="8001000" cy="2071688"/>
          </a:xfrm>
        </p:spPr>
        <p:txBody>
          <a:bodyPr/>
          <a:lstStyle/>
          <a:p>
            <a:pPr algn="just"/>
            <a:r>
              <a:rPr lang="it-IT" altLang="it-IT" sz="2400">
                <a:solidFill>
                  <a:schemeClr val="bg1"/>
                </a:solidFill>
              </a:rPr>
              <a:t>Da più di venti anni, nelle Scuole Secondarie del nostro Istituto, si attuano corsi di Indirizzo Musicale per lo studio di: </a:t>
            </a:r>
            <a:r>
              <a:rPr lang="it-IT" altLang="it-IT" sz="2400" b="1">
                <a:solidFill>
                  <a:schemeClr val="bg1"/>
                </a:solidFill>
              </a:rPr>
              <a:t>chitarra, clarinetto, flauto traverso e pianoforte.</a:t>
            </a:r>
            <a:r>
              <a:rPr lang="it-IT" altLang="it-IT" sz="240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it-IT" altLang="it-IT" sz="2400">
                <a:solidFill>
                  <a:schemeClr val="bg1"/>
                </a:solidFill>
              </a:rPr>
              <a:t>I corsi triennali sono al livello individuale e rilasciano una certificazione riconosciuta dal Conservatorio.</a:t>
            </a:r>
          </a:p>
          <a:p>
            <a:endParaRPr lang="it-IT" altLang="it-IT" sz="2400">
              <a:solidFill>
                <a:schemeClr val="bg1"/>
              </a:solidFill>
            </a:endParaRPr>
          </a:p>
          <a:p>
            <a:endParaRPr lang="it-IT" altLang="it-IT"/>
          </a:p>
        </p:txBody>
      </p:sp>
      <p:sp>
        <p:nvSpPr>
          <p:cNvPr id="15364" name="Content Placeholder 3">
            <a:extLst>
              <a:ext uri="{FF2B5EF4-FFF2-40B4-BE49-F238E27FC236}">
                <a16:creationId xmlns:a16="http://schemas.microsoft.com/office/drawing/2014/main" id="{F7522FA6-4BC7-4FA3-83FC-6E58F9E6D23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333375" y="3668713"/>
            <a:ext cx="8001000" cy="2428875"/>
          </a:xfrm>
        </p:spPr>
        <p:txBody>
          <a:bodyPr/>
          <a:lstStyle/>
          <a:p>
            <a:pPr algn="just"/>
            <a:r>
              <a:rPr lang="it-IT" altLang="it-IT" sz="2400">
                <a:solidFill>
                  <a:srgbClr val="2D2D8A"/>
                </a:solidFill>
              </a:rPr>
              <a:t>La scelta dello strumento si esprime sul modulo di iscrizione alla scuola.</a:t>
            </a:r>
          </a:p>
          <a:p>
            <a:pPr algn="just"/>
            <a:r>
              <a:rPr lang="it-IT" altLang="it-IT" sz="2400">
                <a:solidFill>
                  <a:srgbClr val="2D2D8A"/>
                </a:solidFill>
              </a:rPr>
              <a:t>Si è ammessi a seguito di una prova attitudinale orientativa che si svolgerà il giorno </a:t>
            </a:r>
            <a:r>
              <a:rPr lang="it-IT" altLang="it-IT" sz="2400" b="1">
                <a:solidFill>
                  <a:srgbClr val="2D2D8A"/>
                </a:solidFill>
              </a:rPr>
              <a:t>7 febbraio 2019</a:t>
            </a:r>
            <a:r>
              <a:rPr lang="it-IT" altLang="it-IT" sz="2400">
                <a:solidFill>
                  <a:srgbClr val="2D2D8A"/>
                </a:solidFill>
              </a:rPr>
              <a:t>. Per ulteriori informazioni sui corsi ad indirizzo musicale consultare </a:t>
            </a:r>
            <a:r>
              <a:rPr lang="it-IT" altLang="it-IT" sz="2400">
                <a:solidFill>
                  <a:srgbClr val="2D2D8A"/>
                </a:solidFill>
                <a:hlinkClick r:id="rId3"/>
              </a:rPr>
              <a:t>questo articolo</a:t>
            </a:r>
            <a:r>
              <a:rPr lang="it-IT" altLang="it-IT" sz="2400">
                <a:solidFill>
                  <a:srgbClr val="2D2D8A"/>
                </a:solidFill>
              </a:rPr>
              <a:t> sul sito di Istituto.</a:t>
            </a:r>
          </a:p>
          <a:p>
            <a:pPr algn="just"/>
            <a:r>
              <a:rPr lang="it-IT" altLang="it-IT" sz="2400">
                <a:solidFill>
                  <a:srgbClr val="2D2D8A"/>
                </a:solidFill>
              </a:rPr>
              <a:t>L'iscrizione non può essere revocata e la frequenza è obbligatoria per tre anni.</a:t>
            </a:r>
          </a:p>
          <a:p>
            <a:endParaRPr lang="it-IT" altLang="it-IT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4">
            <a:extLst>
              <a:ext uri="{FF2B5EF4-FFF2-40B4-BE49-F238E27FC236}">
                <a16:creationId xmlns:a16="http://schemas.microsoft.com/office/drawing/2014/main" id="{9F6FBE51-6FFB-44CB-8738-2D43507D76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ru-RU">
                <a:solidFill>
                  <a:srgbClr val="FFFFFF"/>
                </a:solidFill>
              </a:rPr>
              <a:t>Nuovo ampliamento dell’Offerta Formativa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FFBF370D-B14F-4CAF-9FBF-AD63491E9CC7}"/>
              </a:ext>
            </a:extLst>
          </p:cNvPr>
          <p:cNvSpPr/>
          <p:nvPr/>
        </p:nvSpPr>
        <p:spPr>
          <a:xfrm>
            <a:off x="684213" y="2205038"/>
            <a:ext cx="7848600" cy="2755050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algn="just">
              <a:lnSpc>
                <a:spcPct val="110000"/>
              </a:lnSpc>
              <a:spcAft>
                <a:spcPts val="0"/>
              </a:spcAft>
              <a:defRPr/>
            </a:pPr>
            <a:r>
              <a:rPr lang="it-IT" b="1" kern="1400" dirty="0">
                <a:solidFill>
                  <a:srgbClr val="000099"/>
                </a:solidFill>
                <a:ea typeface="Times New Roman" panose="02020603050405020304" pitchFamily="18" charset="0"/>
              </a:rPr>
              <a:t>A partire dall’anno scolastico 2019/2020 nella sede di Viale Krasnodar sarà attivo il Progetto per l’indirizzo Sportivo “Per la Salute e il Benessere”.</a:t>
            </a:r>
          </a:p>
          <a:p>
            <a:pPr algn="just">
              <a:lnSpc>
                <a:spcPct val="110000"/>
              </a:lnSpc>
              <a:spcAft>
                <a:spcPts val="0"/>
              </a:spcAft>
              <a:defRPr/>
            </a:pPr>
            <a:r>
              <a:rPr lang="it-IT" b="1" kern="1400" dirty="0">
                <a:solidFill>
                  <a:srgbClr val="000099"/>
                </a:solidFill>
                <a:ea typeface="Times New Roman" panose="02020603050405020304" pitchFamily="18" charset="0"/>
              </a:rPr>
              <a:t>Tutte le informazioni relative al Progetto sono disponibili a questo link: </a:t>
            </a:r>
            <a:r>
              <a:rPr lang="it-IT" b="1" kern="1400" dirty="0">
                <a:solidFill>
                  <a:schemeClr val="accent1">
                    <a:lumMod val="10000"/>
                  </a:schemeClr>
                </a:solidFill>
                <a:ea typeface="Times New Roman" panose="02020603050405020304" pitchFamily="18" charset="0"/>
                <a:hlinkClick r:id="rId2"/>
              </a:rPr>
              <a:t>bit.ly/depisis-sportivo</a:t>
            </a:r>
            <a:endParaRPr lang="it-IT" b="1" kern="1400">
              <a:solidFill>
                <a:schemeClr val="accent1">
                  <a:lumMod val="10000"/>
                </a:schemeClr>
              </a:solidFill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  <a:defRPr/>
            </a:pPr>
            <a:endParaRPr lang="it-IT" b="1" kern="14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  <a:defRPr/>
            </a:pPr>
            <a:endParaRPr lang="it-IT" sz="1400" kern="1400" dirty="0">
              <a:solidFill>
                <a:srgbClr val="000000"/>
              </a:solidFill>
              <a:latin typeface="Calibri"/>
              <a:ea typeface="Times New Roman" panose="02020603050405020304" pitchFamily="18" charset="0"/>
              <a:cs typeface="Calibri"/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1824B53-04BF-487A-9D81-E492A2025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1416050"/>
          </a:xfrm>
        </p:spPr>
        <p:txBody>
          <a:bodyPr/>
          <a:lstStyle/>
          <a:p>
            <a:pPr algn="l"/>
            <a:r>
              <a:rPr lang="it-IT" altLang="it-IT" sz="3200" b="1">
                <a:solidFill>
                  <a:schemeClr val="bg1"/>
                </a:solidFill>
              </a:rPr>
              <a:t>Saggio orchestra dei corsi di indirizzo strumentale sede di Ferrara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F61C2579-EFF9-42DF-895C-31FBB8121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2060575"/>
            <a:ext cx="8001000" cy="312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800" b="1">
                <a:solidFill>
                  <a:schemeClr val="bg1"/>
                </a:solidFill>
              </a:rPr>
              <a:t>Concerto  di  Natale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000" b="1">
              <a:solidFill>
                <a:srgbClr val="002060"/>
              </a:solidFill>
            </a:endParaRPr>
          </a:p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000099"/>
                </a:solidFill>
              </a:rPr>
              <a:t>Esibizione degli allievi del Corso ad indirizzo musicale della Scuola Secondaria “F. De Pisis”, con la partecipazione degli alunni delle classi quinte della Scuola Primaria “G. Matteotti.”</a:t>
            </a:r>
            <a:endParaRPr lang="it-IT" altLang="it-IT" sz="1800" b="1">
              <a:solidFill>
                <a:srgbClr val="000099"/>
              </a:solidFill>
            </a:endParaRPr>
          </a:p>
          <a:p>
            <a:pPr eaLnBrk="1" hangingPunct="1">
              <a:lnSpc>
                <a:spcPct val="114000"/>
              </a:lnSpc>
              <a:spcBef>
                <a:spcPct val="0"/>
              </a:spcBef>
              <a:buFontTx/>
              <a:buNone/>
            </a:pPr>
            <a:endParaRPr lang="it-IT" altLang="it-IT" sz="2000" b="1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it-IT" altLang="ru-RU" sz="1800" b="1">
                <a:solidFill>
                  <a:srgbClr val="000099"/>
                </a:solidFill>
              </a:rPr>
              <a:t>Martedì 18/12/2018 ore 18 </a:t>
            </a:r>
          </a:p>
          <a:p>
            <a:pPr>
              <a:buFontTx/>
              <a:buNone/>
            </a:pPr>
            <a:r>
              <a:rPr lang="it-IT" altLang="ru-RU" sz="1800" b="1">
                <a:solidFill>
                  <a:srgbClr val="000099"/>
                </a:solidFill>
              </a:rPr>
              <a:t>presso la Scuola Secondaria di Primo Grado “F. De Pisis"</a:t>
            </a:r>
          </a:p>
          <a:p>
            <a:pPr>
              <a:buFontTx/>
              <a:buNone/>
            </a:pPr>
            <a:r>
              <a:rPr lang="it-IT" altLang="ru-RU" sz="1800" b="1">
                <a:solidFill>
                  <a:srgbClr val="000099"/>
                </a:solidFill>
              </a:rPr>
              <a:t>viale Krasnodar 102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727786D-7527-48F5-8246-D380D4578050}"/>
              </a:ext>
            </a:extLst>
          </p:cNvPr>
          <p:cNvCxnSpPr/>
          <p:nvPr/>
        </p:nvCxnSpPr>
        <p:spPr>
          <a:xfrm>
            <a:off x="642938" y="2741613"/>
            <a:ext cx="7858125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585</Words>
  <Application>Microsoft Office PowerPoint</Application>
  <PresentationFormat>On-screen Show (4:3)</PresentationFormat>
  <Paragraphs>104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Struttura predefinita</vt:lpstr>
      <vt:lpstr>PowerPoint Presentation</vt:lpstr>
      <vt:lpstr>PowerPoint Presentation</vt:lpstr>
      <vt:lpstr>Open days</vt:lpstr>
      <vt:lpstr>PowerPoint Presentation</vt:lpstr>
      <vt:lpstr>Scuola Secondaria di 1°grado  F. De Pisis sede di Ferrara Viale Krasnodar 102 - Ferrara</vt:lpstr>
      <vt:lpstr>Scuola Secondaria di 1°grado  F. De Pisis sede di Porotto Via Ladino 19 - Porotto</vt:lpstr>
      <vt:lpstr>Suonare a scuola: una realtà!</vt:lpstr>
      <vt:lpstr>Nuovo ampliamento dell’Offerta Formativa </vt:lpstr>
      <vt:lpstr>Saggio orchestra dei corsi di indirizzo strumentale sede di Ferrara</vt:lpstr>
      <vt:lpstr>PowerPoint Presentation</vt:lpstr>
    </vt:vector>
  </TitlesOfParts>
  <Company>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XP</dc:creator>
  <cp:lastModifiedBy>Bertilla Scavezzon</cp:lastModifiedBy>
  <cp:revision>142</cp:revision>
  <dcterms:created xsi:type="dcterms:W3CDTF">2013-11-30T08:31:30Z</dcterms:created>
  <dcterms:modified xsi:type="dcterms:W3CDTF">2018-12-02T08:59:59Z</dcterms:modified>
</cp:coreProperties>
</file>