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3" r:id="rId2"/>
    <p:sldId id="272" r:id="rId3"/>
    <p:sldId id="264" r:id="rId4"/>
    <p:sldId id="263" r:id="rId5"/>
    <p:sldId id="268" r:id="rId6"/>
    <p:sldId id="267" r:id="rId7"/>
    <p:sldId id="277" r:id="rId8"/>
    <p:sldId id="271" r:id="rId9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99FF"/>
    <a:srgbClr val="000066"/>
    <a:srgbClr val="006600"/>
    <a:srgbClr val="FFFFFF"/>
    <a:srgbClr val="FFFF00"/>
    <a:srgbClr val="0066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89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86AF93B-F214-43FC-8216-35AEB263EE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1D5E0B-3973-4A51-A0A1-8871B541837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D2AE932-8ABD-425D-AA71-940F0B18B813}" type="datetime1">
              <a:rPr lang="it-IT"/>
              <a:pPr>
                <a:defRPr/>
              </a:pPr>
              <a:t>02/12/2018</a:t>
            </a:fld>
            <a:endParaRPr lang="it-IT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39800CE-08E7-4C6A-A7CF-161989ECCA7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10B283C-9B12-4967-B4E8-CAB294A0EA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t-IT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2B2830-E7AF-4248-8E91-31A0CC6840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2FA3FC-2595-4795-BABA-4FFC8C7DCB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92F566E-3C9F-4349-9460-65069253F48C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1DC93298-B436-4787-8E91-F5B1147D479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C7A9382E-9299-4136-A5C3-FC2090B0E32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1A48E78C-2FB6-4ED6-8B70-2D84FC9D85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CAED643-309C-4909-982E-0909B5E7B861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6CC9D34F-DD42-412B-9CB2-DADE89133C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29DE2E49-9E9F-4670-B234-CC142B3FE8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4186F080-A48B-4F34-956D-1E4879ACE7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FC22EA4-836C-43F0-ACEA-A6130FBCA431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2B986C9A-8DAF-49E3-9C9C-5667062AE93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D65378E-B20B-49B3-BCCE-41F13B069F1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DE931E2E-EB4F-4FE7-9C41-0816DDCF35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8D92982-6B36-4AF2-B182-8D7FBF0D9DCD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1790F98E-2371-4979-8550-6EC39F8C46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8EA43844-2ACD-4CB8-A7A7-3FBA4C83A7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it-IT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F76DAA91-0983-4E64-9FD6-1B8FBEF559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4936EA0-8972-41BE-AF54-AD7B859EB7C0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35928353-924A-4112-9F4D-6D3080184A7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3D989EAD-EA42-46ED-94D9-2791757ACE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7439FB09-52D2-4279-95C3-C5A32302EA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6078BF4-8CD9-45A9-B2DC-890E5A57CF67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DB695889-9F35-4F19-8093-76B33E8BF2E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6B00E372-C3C7-467D-AB84-E81B91A264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C0BA19FB-EE41-43BE-BEEA-155B1E0770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135AA01-C296-4CF5-94F7-A2286C13EFE9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7CB0C5EA-35F3-47FE-A8AA-EB2FDD8071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4EF5AAA0-F3D7-4383-B9DD-1654894942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6B3DB1B2-80F2-4541-90F1-EE074A2FD9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4374D46-4296-4D03-8E44-8124F3442255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9AD0F4D1-EDEC-46B8-944C-C292D68375D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8C1E6B0B-E7E3-4E79-AAAD-A41731D96E6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3A0EF6F3-C84E-4E4E-8CC1-04AB0E6F58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5053BB3-21E1-4562-B878-E5C84CDD4C23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0AA996-76A6-4D03-907A-D7B548EE76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0C993F-7A3B-4FF7-B370-AD6AAB8DCD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A0071D5-B6AD-479F-BB14-937BC84E55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6288C-5619-48DD-81C8-99204D62B1D2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39069419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9287183-E0FB-4E32-8279-FAECCDC64D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87D35C8-0CFE-420C-AD0B-031FDF1289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96CDF2-7593-4178-9B9A-57AE18A099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539BC-EBFD-4C79-9BC9-4EB652315346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69977782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B5AF1D-0879-4918-9F43-C511847751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6C880E-0053-47FE-AFA7-3FB3F99FD4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12EDB3-D499-4F0F-BFB8-ECA7E1B882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4A96A-2655-4EFE-9059-74965752E6C9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49006348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5AEA11-4684-4356-BE5C-691C849640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3A3557-1D89-4452-AC7C-4CCEE5AE2C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46ED3B-8E51-4CAE-BE99-2C2FCF8997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21456-9614-4EF0-A6F5-DCD9EBBD5A5E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33430005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AFB3AA-2B80-4099-804A-BA2A582E78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213041-8D53-40FD-9D6C-7172E0512F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18C213-2FBF-423C-A5D8-C7784FE980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6E710-7CAC-47CC-A884-5C915C1C2C07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61916096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6E209E-780E-4B9C-874C-60E21AE468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C18D5E-E84E-4E18-A1FD-B5AD4C4579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999175-9348-42A1-A0FC-AFEC95EE48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88108-21DA-4460-8376-8660A665C61D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91090836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F82E3AF-3AEE-4967-92E2-0B61E4D678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35CE197-CBE7-4B82-9DB7-D75245976D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C3CBC0A-4315-46C4-BD5A-5A51EA9E43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39C25-EC52-4C35-819C-AD5FAE1F5A98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06333022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653C324-7C7B-40B1-8B66-F360B02EA5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517072-1E4B-44B3-8DF6-CC55212FA6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B395ADD-7F60-4280-B362-A4FD5DA4D2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658F4-E9A9-4C57-AD51-9E017B8D8991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38768228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2DCA103-284C-4082-BF52-AE53C19EA7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5CA8527-9141-4C73-A26E-C3FF1E36F5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E20EC2B-A14F-4B2B-A28F-C1472B91BD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BC4C8-A4DA-4DEA-9BCA-1D09D509B1E0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53067717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E6879C-31B3-4C34-8AA2-3B5B573336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388BF0-25E8-4B7E-9A34-FFF8F78098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2DA837-B61B-4710-A78F-8DA7A847D2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93E73-5404-4401-8FC1-BFE83D38B591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32465543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C241FA-4E90-4BEC-B6D0-95ED62D7FC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F36525-7140-4D25-9523-21C4ECA4DF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6183A4-1460-4B74-9B78-5A693B5D92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5FC95-3B1B-4A3A-8A9C-6D4555DEC76A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44911235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3399FF"/>
            </a:gs>
            <a:gs pos="28000">
              <a:srgbClr val="3399FF"/>
            </a:gs>
            <a:gs pos="45000">
              <a:srgbClr val="D4DEFF"/>
            </a:gs>
            <a:gs pos="52942">
              <a:srgbClr val="C4DBD5"/>
            </a:gs>
            <a:gs pos="80000">
              <a:srgbClr val="92D050"/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9A71329-905E-421F-AA0B-C8984DE9A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7218845-DB5B-4427-A2B3-8AA0E51D74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13F0655-B8E9-4976-BDE6-83740595E6C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2194DEB-3B7E-4B6A-A659-C0298D3B25C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44F93F4-6592-4733-9564-FCACAAF0FF5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98AE0A7-7F0A-4214-8A36-1F630CFEF3BF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crizioni.istruzione.i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cdepisis.it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4">
            <a:extLst>
              <a:ext uri="{FF2B5EF4-FFF2-40B4-BE49-F238E27FC236}">
                <a16:creationId xmlns:a16="http://schemas.microsoft.com/office/drawing/2014/main" id="{B378BA71-914A-44CA-8DEA-C04D82506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285750"/>
            <a:ext cx="8286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b="1">
                <a:solidFill>
                  <a:schemeClr val="bg1"/>
                </a:solidFill>
              </a:rPr>
              <a:t>Istituto Comprensivo “Filippo de Pisis”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b="1">
                <a:solidFill>
                  <a:schemeClr val="bg1"/>
                </a:solidFill>
              </a:rPr>
              <a:t>Iscrizioni per Anno Scolastico 2019-2020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F56472-B19B-4512-8F48-013CFB0FECFD}"/>
              </a:ext>
            </a:extLst>
          </p:cNvPr>
          <p:cNvSpPr/>
          <p:nvPr/>
        </p:nvSpPr>
        <p:spPr>
          <a:xfrm>
            <a:off x="581462" y="5715000"/>
            <a:ext cx="8171148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it-IT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ea typeface="+mn-ea"/>
              </a:rPr>
              <a:t>Vieni insieme a noi alla primaria</a:t>
            </a:r>
          </a:p>
        </p:txBody>
      </p:sp>
      <p:pic>
        <p:nvPicPr>
          <p:cNvPr id="3076" name="Picture 4" descr="E:\ARCHIVIO\Antonella\archivio I.C\Istituto 2013-2014\POF\iscrizioni\immagini iscrizioni\Disegno3.jpg">
            <a:extLst>
              <a:ext uri="{FF2B5EF4-FFF2-40B4-BE49-F238E27FC236}">
                <a16:creationId xmlns:a16="http://schemas.microsoft.com/office/drawing/2014/main" id="{62F4742F-EE82-48D1-B5DD-2CAE41658D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1052513"/>
            <a:ext cx="6627813" cy="466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4">
            <a:extLst>
              <a:ext uri="{FF2B5EF4-FFF2-40B4-BE49-F238E27FC236}">
                <a16:creationId xmlns:a16="http://schemas.microsoft.com/office/drawing/2014/main" id="{7E84F918-5269-4FF2-9B19-EF0C0C350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1844675"/>
            <a:ext cx="8001000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it-IT" altLang="it-IT" sz="2000"/>
              <a:t>Le iscrizioni si effettueranno on line </a:t>
            </a:r>
            <a:r>
              <a:rPr lang="it-IT" altLang="it-IT" sz="2000" b="1"/>
              <a:t>dalle 8:00 del 7 gennaio 2019 alle 20:00 del 31 gennaio 2019. </a:t>
            </a:r>
            <a:endParaRPr lang="it-IT" altLang="it-IT" sz="2000"/>
          </a:p>
          <a:p>
            <a:r>
              <a:rPr lang="it-IT" altLang="it-IT" sz="2000"/>
              <a:t>Dalle ore 9:00 del 27 dicembre 2018 sarà possibile avviare la fase della registrazione sul sito web </a:t>
            </a:r>
            <a:r>
              <a:rPr lang="it-IT" altLang="it-IT" sz="2000" u="sng">
                <a:hlinkClick r:id="rId3"/>
              </a:rPr>
              <a:t>www.iscrizioni.istruzione.it</a:t>
            </a:r>
            <a:r>
              <a:rPr lang="it-IT" altLang="it-IT" sz="2000"/>
              <a:t>. </a:t>
            </a:r>
          </a:p>
          <a:p>
            <a:r>
              <a:rPr lang="it-IT" altLang="it-IT" sz="2000"/>
              <a:t>Tutte le informazioni sono disponibili sul sito dell’Istituto all’indirizzo</a:t>
            </a:r>
          </a:p>
          <a:p>
            <a:pPr algn="ctr">
              <a:buFontTx/>
              <a:buNone/>
            </a:pPr>
            <a:r>
              <a:rPr lang="it-IT" altLang="it-IT" sz="2000" b="1" u="sng">
                <a:hlinkClick r:id="rId4"/>
              </a:rPr>
              <a:t>www.icdepisis.it</a:t>
            </a:r>
            <a:r>
              <a:rPr lang="it-IT" altLang="it-IT" sz="2000" b="1"/>
              <a:t> </a:t>
            </a:r>
            <a:endParaRPr lang="it-IT" altLang="it-IT" sz="2000"/>
          </a:p>
          <a:p>
            <a:r>
              <a:rPr lang="it-IT" altLang="it-IT" sz="2000"/>
              <a:t>Il personale di Segreteria sarà a disposizione per la </a:t>
            </a:r>
            <a:r>
              <a:rPr lang="it-IT" altLang="it-IT" sz="2000" b="1"/>
              <a:t>consulenza</a:t>
            </a:r>
            <a:r>
              <a:rPr lang="it-IT" altLang="it-IT" sz="2000"/>
              <a:t>: </a:t>
            </a:r>
          </a:p>
          <a:p>
            <a:pPr>
              <a:buFontTx/>
              <a:buNone/>
            </a:pPr>
            <a:r>
              <a:rPr lang="it-IT" altLang="it-IT" sz="2000"/>
              <a:t>Dal lunedì al venerdì dalle 11.30 alle 13.30;</a:t>
            </a:r>
          </a:p>
          <a:p>
            <a:pPr>
              <a:buFontTx/>
              <a:buNone/>
            </a:pPr>
            <a:r>
              <a:rPr lang="it-IT" altLang="it-IT" sz="2000"/>
              <a:t>Lunedì, martedì e giovedì anche dalle 15 alle 16.30.</a:t>
            </a:r>
          </a:p>
          <a:p>
            <a:pPr>
              <a:buFontTx/>
              <a:buNone/>
            </a:pPr>
            <a:endParaRPr lang="it-IT" altLang="it-IT" sz="2000">
              <a:solidFill>
                <a:srgbClr val="000099"/>
              </a:solidFill>
            </a:endParaRPr>
          </a:p>
          <a:p>
            <a:pPr algn="ctr">
              <a:buFontTx/>
              <a:buNone/>
            </a:pPr>
            <a:r>
              <a:rPr lang="it-IT" altLang="it-IT" sz="2000">
                <a:solidFill>
                  <a:srgbClr val="000099"/>
                </a:solidFill>
              </a:rPr>
              <a:t>Il Piano dell’Offerta Formativa è consultabile sul sito </a:t>
            </a:r>
            <a:r>
              <a:rPr lang="it-IT" altLang="it-IT" sz="2000" b="1">
                <a:solidFill>
                  <a:srgbClr val="000099"/>
                </a:solidFill>
              </a:rPr>
              <a:t>www.icdepisis.it</a:t>
            </a:r>
          </a:p>
          <a:p>
            <a:pPr>
              <a:buFontTx/>
              <a:buNone/>
            </a:pPr>
            <a:r>
              <a:rPr lang="it-IT" altLang="it-IT" sz="1400"/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>
              <a:solidFill>
                <a:srgbClr val="002060"/>
              </a:solidFill>
            </a:endParaRPr>
          </a:p>
        </p:txBody>
      </p:sp>
      <p:sp>
        <p:nvSpPr>
          <p:cNvPr id="5123" name="Rectangle 10">
            <a:extLst>
              <a:ext uri="{FF2B5EF4-FFF2-40B4-BE49-F238E27FC236}">
                <a16:creationId xmlns:a16="http://schemas.microsoft.com/office/drawing/2014/main" id="{4840B6C2-58B0-41DC-8482-B69A5D76D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8" y="571500"/>
            <a:ext cx="80724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4400" b="1">
                <a:solidFill>
                  <a:schemeClr val="bg1"/>
                </a:solidFill>
              </a:rPr>
              <a:t>Per informazioni e iscrizioni</a:t>
            </a:r>
            <a:endParaRPr lang="it-IT" altLang="it-IT" sz="4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7F496F95-34B7-4F55-A8A2-BCA7D5D0638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14375" y="428625"/>
            <a:ext cx="7889875" cy="714375"/>
          </a:xfrm>
        </p:spPr>
        <p:txBody>
          <a:bodyPr/>
          <a:lstStyle/>
          <a:p>
            <a:r>
              <a:rPr lang="it-IT" altLang="it-IT" sz="4800" b="1">
                <a:solidFill>
                  <a:schemeClr val="bg1"/>
                </a:solidFill>
              </a:rPr>
              <a:t>Open days</a:t>
            </a:r>
          </a:p>
        </p:txBody>
      </p:sp>
      <p:sp>
        <p:nvSpPr>
          <p:cNvPr id="7171" name="Subtitle 2">
            <a:extLst>
              <a:ext uri="{FF2B5EF4-FFF2-40B4-BE49-F238E27FC236}">
                <a16:creationId xmlns:a16="http://schemas.microsoft.com/office/drawing/2014/main" id="{78B0AC0A-C970-4ADF-875E-5AE4F2C3C5F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71500" y="4724400"/>
            <a:ext cx="7786688" cy="1847850"/>
          </a:xfrm>
        </p:spPr>
        <p:txBody>
          <a:bodyPr/>
          <a:lstStyle/>
          <a:p>
            <a:pPr algn="just"/>
            <a:r>
              <a:rPr lang="it-IT" altLang="it-IT" sz="2800">
                <a:solidFill>
                  <a:srgbClr val="2D2D8A"/>
                </a:solidFill>
              </a:rPr>
              <a:t>In occasione dell’apertura delle iscrizioni per il prossimo anno scolastico, le nostre sedi saranno aperte per incontri e visite guidate degli alunni e delle loro famiglie.</a:t>
            </a:r>
          </a:p>
        </p:txBody>
      </p:sp>
      <p:pic>
        <p:nvPicPr>
          <p:cNvPr id="7172" name="Picture 4" descr="COPERTINA 1.jpg">
            <a:extLst>
              <a:ext uri="{FF2B5EF4-FFF2-40B4-BE49-F238E27FC236}">
                <a16:creationId xmlns:a16="http://schemas.microsoft.com/office/drawing/2014/main" id="{F726D096-A138-4986-80BA-23BA482962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1214438"/>
            <a:ext cx="2857500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Wave 21">
            <a:extLst>
              <a:ext uri="{FF2B5EF4-FFF2-40B4-BE49-F238E27FC236}">
                <a16:creationId xmlns:a16="http://schemas.microsoft.com/office/drawing/2014/main" id="{85344664-BFC3-4132-9C69-F6A30DBD4121}"/>
              </a:ext>
            </a:extLst>
          </p:cNvPr>
          <p:cNvSpPr/>
          <p:nvPr/>
        </p:nvSpPr>
        <p:spPr>
          <a:xfrm rot="319250">
            <a:off x="461963" y="2411413"/>
            <a:ext cx="2746375" cy="850900"/>
          </a:xfrm>
          <a:prstGeom prst="wave">
            <a:avLst>
              <a:gd name="adj1" fmla="val 12500"/>
              <a:gd name="adj2" fmla="val -498"/>
            </a:avLst>
          </a:prstGeom>
          <a:solidFill>
            <a:schemeClr val="bg1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 sz="1800">
              <a:solidFill>
                <a:srgbClr val="FFFFFF"/>
              </a:solidFill>
              <a:latin typeface="Mangal" pitchFamily="18" charset="0"/>
              <a:ea typeface="ＭＳ Ｐゴシック" pitchFamily="34" charset="-128"/>
              <a:cs typeface="Mangal" pitchFamily="18" charset="0"/>
            </a:endParaRPr>
          </a:p>
        </p:txBody>
      </p:sp>
      <p:pic>
        <p:nvPicPr>
          <p:cNvPr id="25" name="Picture 24" descr="double-note.png">
            <a:extLst>
              <a:ext uri="{FF2B5EF4-FFF2-40B4-BE49-F238E27FC236}">
                <a16:creationId xmlns:a16="http://schemas.microsoft.com/office/drawing/2014/main" id="{17C7EB54-58E0-4FE6-9EA8-9DB3F1ADDC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400893">
            <a:off x="592965" y="2448442"/>
            <a:ext cx="359248" cy="390403"/>
          </a:xfrm>
          <a:prstGeom prst="rect">
            <a:avLst/>
          </a:prstGeom>
          <a:gradFill>
            <a:gsLst>
              <a:gs pos="0">
                <a:srgbClr val="FFFF99"/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pic>
        <p:nvPicPr>
          <p:cNvPr id="9220" name="Picture 5" descr="clip_image002.jpg">
            <a:extLst>
              <a:ext uri="{FF2B5EF4-FFF2-40B4-BE49-F238E27FC236}">
                <a16:creationId xmlns:a16="http://schemas.microsoft.com/office/drawing/2014/main" id="{437E9758-1DB1-49D7-941C-631EFAF47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953000"/>
            <a:ext cx="1800225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6">
            <a:extLst>
              <a:ext uri="{FF2B5EF4-FFF2-40B4-BE49-F238E27FC236}">
                <a16:creationId xmlns:a16="http://schemas.microsoft.com/office/drawing/2014/main" id="{FC0A1523-A8D1-4219-A041-07924BFC5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357188"/>
            <a:ext cx="81438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4800" b="1">
                <a:solidFill>
                  <a:schemeClr val="bg1"/>
                </a:solidFill>
                <a:cs typeface="Times New Roman" panose="02020603050405020304" pitchFamily="18" charset="0"/>
              </a:rPr>
              <a:t>Le nostre scuole</a:t>
            </a:r>
          </a:p>
        </p:txBody>
      </p:sp>
      <p:pic>
        <p:nvPicPr>
          <p:cNvPr id="9222" name="Picture 7" descr="facciata porotto.jpg">
            <a:extLst>
              <a:ext uri="{FF2B5EF4-FFF2-40B4-BE49-F238E27FC236}">
                <a16:creationId xmlns:a16="http://schemas.microsoft.com/office/drawing/2014/main" id="{C0155C81-C49B-4B79-B5A1-7AC89B7F45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953000"/>
            <a:ext cx="1800225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8" descr="facciata.jpg">
            <a:extLst>
              <a:ext uri="{FF2B5EF4-FFF2-40B4-BE49-F238E27FC236}">
                <a16:creationId xmlns:a16="http://schemas.microsoft.com/office/drawing/2014/main" id="{822117AA-6EC7-4EA4-9BCB-01C5E1D4C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4929188"/>
            <a:ext cx="1800225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10" descr="sede Porotto">
            <a:extLst>
              <a:ext uri="{FF2B5EF4-FFF2-40B4-BE49-F238E27FC236}">
                <a16:creationId xmlns:a16="http://schemas.microsoft.com/office/drawing/2014/main" id="{9352A04B-19AF-4D69-8AE9-0659549A97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150" y="2643188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11" descr="scuoladepisis.jpg">
            <a:extLst>
              <a:ext uri="{FF2B5EF4-FFF2-40B4-BE49-F238E27FC236}">
                <a16:creationId xmlns:a16="http://schemas.microsoft.com/office/drawing/2014/main" id="{1733F899-3212-45E7-ACDC-9386CD895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2643188"/>
            <a:ext cx="19050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6" name="Text Box 12">
            <a:extLst>
              <a:ext uri="{FF2B5EF4-FFF2-40B4-BE49-F238E27FC236}">
                <a16:creationId xmlns:a16="http://schemas.microsoft.com/office/drawing/2014/main" id="{C4EC7EE8-C45A-4AA3-B60B-0A8CFA9A4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313" y="2214563"/>
            <a:ext cx="1933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>
                <a:solidFill>
                  <a:srgbClr val="000099"/>
                </a:solidFill>
              </a:rPr>
              <a:t>Sede di Ferrara</a:t>
            </a:r>
          </a:p>
        </p:txBody>
      </p:sp>
      <p:sp>
        <p:nvSpPr>
          <p:cNvPr id="9227" name="Text Box 13">
            <a:extLst>
              <a:ext uri="{FF2B5EF4-FFF2-40B4-BE49-F238E27FC236}">
                <a16:creationId xmlns:a16="http://schemas.microsoft.com/office/drawing/2014/main" id="{5D040DC7-992D-418C-9F28-D5DBC1598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0813" y="2214563"/>
            <a:ext cx="1857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>
                <a:solidFill>
                  <a:srgbClr val="000099"/>
                </a:solidFill>
              </a:rPr>
              <a:t>Sede di Porotto</a:t>
            </a:r>
          </a:p>
        </p:txBody>
      </p:sp>
      <p:sp>
        <p:nvSpPr>
          <p:cNvPr id="9228" name="Text Box 19">
            <a:extLst>
              <a:ext uri="{FF2B5EF4-FFF2-40B4-BE49-F238E27FC236}">
                <a16:creationId xmlns:a16="http://schemas.microsoft.com/office/drawing/2014/main" id="{584CC1ED-05E6-4C9F-BDDE-D6AD0FF5E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1643063"/>
            <a:ext cx="5214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 b="1">
                <a:solidFill>
                  <a:schemeClr val="bg1"/>
                </a:solidFill>
              </a:rPr>
              <a:t>Scuola secondaria di 1° grado F. De Pisis</a:t>
            </a:r>
            <a:r>
              <a:rPr lang="it-IT" altLang="it-IT" sz="1800" b="1">
                <a:solidFill>
                  <a:schemeClr val="bg1"/>
                </a:solidFill>
                <a:latin typeface="Times New Roman" panose="02020603050405020304" pitchFamily="18" charset="0"/>
              </a:rPr>
              <a:t>:</a:t>
            </a:r>
            <a:endParaRPr lang="en-GB" altLang="it-IT" sz="1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9" name="Text Box 20">
            <a:extLst>
              <a:ext uri="{FF2B5EF4-FFF2-40B4-BE49-F238E27FC236}">
                <a16:creationId xmlns:a16="http://schemas.microsoft.com/office/drawing/2014/main" id="{9FA30522-EA40-4D7D-A036-1A97EA913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471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>
                <a:solidFill>
                  <a:srgbClr val="000099"/>
                </a:solidFill>
              </a:rPr>
              <a:t>G. Matteotti</a:t>
            </a:r>
            <a:endParaRPr lang="en-GB" altLang="it-IT" sz="1800">
              <a:solidFill>
                <a:srgbClr val="000099"/>
              </a:solidFill>
            </a:endParaRPr>
          </a:p>
        </p:txBody>
      </p:sp>
      <p:sp>
        <p:nvSpPr>
          <p:cNvPr id="9230" name="Text Box 21">
            <a:extLst>
              <a:ext uri="{FF2B5EF4-FFF2-40B4-BE49-F238E27FC236}">
                <a16:creationId xmlns:a16="http://schemas.microsoft.com/office/drawing/2014/main" id="{5275E0C7-B85F-44E5-B95B-D9B6AD195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572000"/>
            <a:ext cx="1881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it-IT" sz="1800">
                <a:solidFill>
                  <a:srgbClr val="000099"/>
                </a:solidFill>
              </a:rPr>
              <a:t>A. Franceschini</a:t>
            </a:r>
          </a:p>
        </p:txBody>
      </p:sp>
      <p:sp>
        <p:nvSpPr>
          <p:cNvPr id="9231" name="Text Box 22">
            <a:extLst>
              <a:ext uri="{FF2B5EF4-FFF2-40B4-BE49-F238E27FC236}">
                <a16:creationId xmlns:a16="http://schemas.microsoft.com/office/drawing/2014/main" id="{B3EE4488-B502-4B1D-A2DC-81DCE2FA8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572000"/>
            <a:ext cx="1562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it-IT" sz="1800">
                <a:solidFill>
                  <a:srgbClr val="000099"/>
                </a:solidFill>
              </a:rPr>
              <a:t>Fondo Reno</a:t>
            </a:r>
          </a:p>
        </p:txBody>
      </p:sp>
      <p:sp>
        <p:nvSpPr>
          <p:cNvPr id="9232" name="Text Box 24">
            <a:extLst>
              <a:ext uri="{FF2B5EF4-FFF2-40B4-BE49-F238E27FC236}">
                <a16:creationId xmlns:a16="http://schemas.microsoft.com/office/drawing/2014/main" id="{C1650304-B412-45BE-9541-D0F01A4DD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4071938"/>
            <a:ext cx="2143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 b="1">
                <a:solidFill>
                  <a:schemeClr val="bg1"/>
                </a:solidFill>
              </a:rPr>
              <a:t>Scuole primarie</a:t>
            </a:r>
            <a:r>
              <a:rPr lang="it-IT" altLang="it-IT" sz="1800">
                <a:solidFill>
                  <a:srgbClr val="000099"/>
                </a:solidFill>
              </a:rPr>
              <a:t>:</a:t>
            </a:r>
            <a:endParaRPr lang="en-GB" altLang="it-IT" sz="1800">
              <a:solidFill>
                <a:srgbClr val="000099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BE280F6-9319-40EA-99F7-3997EB0AD045}"/>
              </a:ext>
            </a:extLst>
          </p:cNvPr>
          <p:cNvCxnSpPr/>
          <p:nvPr/>
        </p:nvCxnSpPr>
        <p:spPr>
          <a:xfrm>
            <a:off x="500063" y="2071688"/>
            <a:ext cx="7929562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0C8A84C-5DAE-400D-8CCB-93448F190E38}"/>
              </a:ext>
            </a:extLst>
          </p:cNvPr>
          <p:cNvCxnSpPr/>
          <p:nvPr/>
        </p:nvCxnSpPr>
        <p:spPr>
          <a:xfrm>
            <a:off x="500063" y="4500563"/>
            <a:ext cx="7929562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7B329C3B-76BA-410F-BE6E-ECBFD7D90BE7}"/>
              </a:ext>
            </a:extLst>
          </p:cNvPr>
          <p:cNvSpPr/>
          <p:nvPr/>
        </p:nvSpPr>
        <p:spPr>
          <a:xfrm rot="456639">
            <a:off x="999779" y="2640432"/>
            <a:ext cx="2143141" cy="428629"/>
          </a:xfrm>
          <a:prstGeom prst="rect">
            <a:avLst/>
          </a:prstGeom>
          <a:noFill/>
        </p:spPr>
        <p:txBody>
          <a:bodyPr>
            <a:prstTxWarp prst="textWave1">
              <a:avLst>
                <a:gd name="adj1" fmla="val 19773"/>
                <a:gd name="adj2" fmla="val -129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Oltre</a:t>
            </a:r>
            <a:r>
              <a:rPr lang="en-US" sz="1000" b="1" spc="50" dirty="0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 </a:t>
            </a: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venti</a:t>
            </a:r>
            <a:r>
              <a:rPr lang="en-US" sz="1000" b="1" spc="50" dirty="0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 </a:t>
            </a: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anni</a:t>
            </a:r>
            <a:r>
              <a:rPr lang="en-US" sz="1000" b="1" spc="50" dirty="0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 </a:t>
            </a: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di</a:t>
            </a:r>
            <a:r>
              <a:rPr lang="en-US" sz="1000" b="1" spc="50" dirty="0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 </a:t>
            </a: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musica</a:t>
            </a:r>
            <a:r>
              <a:rPr lang="en-US" sz="1000" b="1" spc="50" dirty="0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 </a:t>
            </a: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insieme</a:t>
            </a:r>
            <a:endParaRPr lang="en-US" sz="1000" b="1" spc="50" dirty="0">
              <a:ln w="11430">
                <a:solidFill>
                  <a:srgbClr val="002060"/>
                </a:solidFill>
              </a:ln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D268D8CD-0CEE-43AE-A180-5A7E120CE6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428625"/>
            <a:ext cx="8158163" cy="1428750"/>
          </a:xfrm>
        </p:spPr>
        <p:txBody>
          <a:bodyPr/>
          <a:lstStyle/>
          <a:p>
            <a:pPr algn="l" eaLnBrk="1" hangingPunct="1"/>
            <a:r>
              <a:rPr lang="it-IT" altLang="it-IT" sz="4000" b="1">
                <a:solidFill>
                  <a:schemeClr val="bg1"/>
                </a:solidFill>
              </a:rPr>
              <a:t>Scuola Primaria</a:t>
            </a:r>
            <a:br>
              <a:rPr lang="it-IT" altLang="it-IT" sz="4000" b="1">
                <a:solidFill>
                  <a:schemeClr val="bg1"/>
                </a:solidFill>
              </a:rPr>
            </a:br>
            <a:r>
              <a:rPr lang="it-IT" altLang="it-IT" sz="4000" b="1">
                <a:solidFill>
                  <a:schemeClr val="bg1"/>
                </a:solidFill>
              </a:rPr>
              <a:t>G. Matteotti di Ferrara</a:t>
            </a:r>
            <a:br>
              <a:rPr lang="it-IT" altLang="it-IT" sz="4000" b="1">
                <a:solidFill>
                  <a:schemeClr val="bg1"/>
                </a:solidFill>
              </a:rPr>
            </a:br>
            <a:r>
              <a:rPr lang="it-IT" altLang="it-IT" sz="1800" b="1">
                <a:solidFill>
                  <a:schemeClr val="bg1"/>
                </a:solidFill>
              </a:rPr>
              <a:t>Via Svevo 1- Ferrara</a:t>
            </a:r>
          </a:p>
        </p:txBody>
      </p:sp>
      <p:graphicFrame>
        <p:nvGraphicFramePr>
          <p:cNvPr id="5159" name="Group 39">
            <a:extLst>
              <a:ext uri="{FF2B5EF4-FFF2-40B4-BE49-F238E27FC236}">
                <a16:creationId xmlns:a16="http://schemas.microsoft.com/office/drawing/2014/main" id="{72AEC1A1-9767-4BBB-AACF-0EC50ACF8E90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500063" y="2925763"/>
          <a:ext cx="8072437" cy="3829050"/>
        </p:xfrm>
        <a:graphic>
          <a:graphicData uri="http://schemas.openxmlformats.org/drawingml/2006/table">
            <a:tbl>
              <a:tblPr/>
              <a:tblGrid>
                <a:gridCol w="1147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3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0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4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Giorno</a:t>
                      </a: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Data</a:t>
                      </a: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Dalle ore</a:t>
                      </a: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Alle ore</a:t>
                      </a: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rgbClr val="000099"/>
                          </a:solidFill>
                        </a:rPr>
                        <a:t>Attività</a:t>
                      </a:r>
                    </a:p>
                    <a:p>
                      <a:endParaRPr lang="it-IT" sz="900" b="1" dirty="0">
                        <a:solidFill>
                          <a:srgbClr val="000099"/>
                        </a:solidFill>
                      </a:endParaRP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87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Sabato </a:t>
                      </a: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15 </a:t>
                      </a: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dicembre 2018</a:t>
                      </a: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10</a:t>
                      </a: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11.30</a:t>
                      </a: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solidFill>
                            <a:srgbClr val="000099"/>
                          </a:solidFill>
                          <a:latin typeface="+mn-lt"/>
                        </a:rPr>
                        <a:t>Visita alla scuola e </a:t>
                      </a:r>
                      <a:r>
                        <a:rPr lang="it-IT" sz="1600" baseline="0" dirty="0">
                          <a:solidFill>
                            <a:srgbClr val="000099"/>
                          </a:solidFill>
                          <a:latin typeface="+mn-lt"/>
                        </a:rPr>
                        <a:t>laboratori per i bambini presenti, gestiti anche dagli alunni delle classi quinte</a:t>
                      </a:r>
                      <a:endParaRPr lang="it-IT" sz="1600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Martedì </a:t>
                      </a: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18 dicembre 2018</a:t>
                      </a: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17</a:t>
                      </a: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18</a:t>
                      </a: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solidFill>
                            <a:srgbClr val="000099"/>
                          </a:solidFill>
                          <a:latin typeface="+mn-lt"/>
                        </a:rPr>
                        <a:t>Visita alla scuola</a:t>
                      </a: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659176"/>
                  </a:ext>
                </a:extLst>
              </a:tr>
              <a:tr h="10487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Sabato </a:t>
                      </a: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19 gennaio   2018</a:t>
                      </a: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10</a:t>
                      </a: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12</a:t>
                      </a: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solidFill>
                            <a:srgbClr val="000099"/>
                          </a:solidFill>
                          <a:latin typeface="+mn-lt"/>
                        </a:rPr>
                        <a:t>Visita alla scuola e </a:t>
                      </a:r>
                      <a:r>
                        <a:rPr lang="it-IT" sz="1600" baseline="0" dirty="0">
                          <a:solidFill>
                            <a:srgbClr val="000099"/>
                          </a:solidFill>
                          <a:latin typeface="+mn-lt"/>
                        </a:rPr>
                        <a:t>laboratori per i bambini presenti, gestiti anche dagli alunni delle classi quinte</a:t>
                      </a:r>
                      <a:endParaRPr lang="it-IT" sz="1600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4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Sabato </a:t>
                      </a: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19 gennaio   2019</a:t>
                      </a: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10.30</a:t>
                      </a: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12</a:t>
                      </a: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La</a:t>
                      </a:r>
                      <a:r>
                        <a:rPr lang="it-IT" sz="1600" b="1" baseline="0" dirty="0">
                          <a:solidFill>
                            <a:srgbClr val="000099"/>
                          </a:solidFill>
                          <a:latin typeface="+mn-lt"/>
                        </a:rPr>
                        <a:t> </a:t>
                      </a:r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Dirigente Scolastica Maria Gaiani incontra le famiglie</a:t>
                      </a:r>
                    </a:p>
                  </a:txBody>
                  <a:tcPr marL="36576" marR="36576" marT="36606" marB="366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424282"/>
                  </a:ext>
                </a:extLst>
              </a:tr>
            </a:tbl>
          </a:graphicData>
        </a:graphic>
      </p:graphicFrame>
      <p:sp>
        <p:nvSpPr>
          <p:cNvPr id="11305" name="Rectangle 7">
            <a:extLst>
              <a:ext uri="{FF2B5EF4-FFF2-40B4-BE49-F238E27FC236}">
                <a16:creationId xmlns:a16="http://schemas.microsoft.com/office/drawing/2014/main" id="{42765973-1736-448E-B16F-BAB63789A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2286000"/>
            <a:ext cx="8072437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0099"/>
                </a:solidFill>
              </a:rPr>
              <a:t>I docenti della scuola incontreranno le famiglie e i bambini della scuola dell’infanzia nelle seguenti giornate:</a:t>
            </a:r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5879850C-C320-4C8C-BF1B-70E489A84A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428625"/>
            <a:ext cx="8229600" cy="1428750"/>
          </a:xfrm>
        </p:spPr>
        <p:txBody>
          <a:bodyPr/>
          <a:lstStyle/>
          <a:p>
            <a:pPr algn="l" eaLnBrk="1" hangingPunct="1"/>
            <a:r>
              <a:rPr lang="it-IT" altLang="it-IT" sz="4000" b="1">
                <a:solidFill>
                  <a:schemeClr val="bg1"/>
                </a:solidFill>
              </a:rPr>
              <a:t>Scuola Primaria </a:t>
            </a:r>
            <a:br>
              <a:rPr lang="it-IT" altLang="it-IT" sz="4000" b="1">
                <a:solidFill>
                  <a:schemeClr val="bg1"/>
                </a:solidFill>
              </a:rPr>
            </a:br>
            <a:r>
              <a:rPr lang="it-IT" altLang="it-IT" sz="4000" b="1">
                <a:solidFill>
                  <a:schemeClr val="bg1"/>
                </a:solidFill>
              </a:rPr>
              <a:t>A. Franceschini di Porotto</a:t>
            </a:r>
            <a:br>
              <a:rPr lang="it-IT" altLang="it-IT" sz="4000" b="1">
                <a:solidFill>
                  <a:schemeClr val="bg1"/>
                </a:solidFill>
              </a:rPr>
            </a:br>
            <a:r>
              <a:rPr lang="it-IT" altLang="it-IT" sz="1800" b="1">
                <a:solidFill>
                  <a:schemeClr val="bg1"/>
                </a:solidFill>
              </a:rPr>
              <a:t>Via Ladino 26 - Porotto</a:t>
            </a:r>
          </a:p>
        </p:txBody>
      </p:sp>
      <p:sp>
        <p:nvSpPr>
          <p:cNvPr id="13315" name="Rectangle 7">
            <a:extLst>
              <a:ext uri="{FF2B5EF4-FFF2-40B4-BE49-F238E27FC236}">
                <a16:creationId xmlns:a16="http://schemas.microsoft.com/office/drawing/2014/main" id="{D8685A3A-93CB-407B-B036-A35D35749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2286000"/>
            <a:ext cx="8072437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0099"/>
                </a:solidFill>
              </a:rPr>
              <a:t>l docenti della scuola incontreranno gli alunni delle classi quinte della scuola  primaria e le loro famiglie nelle seguenti giornate:</a:t>
            </a:r>
          </a:p>
        </p:txBody>
      </p:sp>
      <p:graphicFrame>
        <p:nvGraphicFramePr>
          <p:cNvPr id="9" name="Group 39">
            <a:extLst>
              <a:ext uri="{FF2B5EF4-FFF2-40B4-BE49-F238E27FC236}">
                <a16:creationId xmlns:a16="http://schemas.microsoft.com/office/drawing/2014/main" id="{314FBD1F-732E-47FF-9260-9AF9E74BB9B5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500063" y="3429000"/>
          <a:ext cx="8072437" cy="2763840"/>
        </p:xfrm>
        <a:graphic>
          <a:graphicData uri="http://schemas.openxmlformats.org/drawingml/2006/table">
            <a:tbl>
              <a:tblPr/>
              <a:tblGrid>
                <a:gridCol w="1147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3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0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4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Giorno</a:t>
                      </a:r>
                    </a:p>
                  </a:txBody>
                  <a:tcPr marL="36576" marR="36576" marT="36583" marB="365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Data</a:t>
                      </a:r>
                    </a:p>
                  </a:txBody>
                  <a:tcPr marL="36576" marR="36576" marT="36583" marB="365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Dalle ore</a:t>
                      </a:r>
                    </a:p>
                  </a:txBody>
                  <a:tcPr marL="36576" marR="36576" marT="36583" marB="365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Alle ore</a:t>
                      </a:r>
                    </a:p>
                  </a:txBody>
                  <a:tcPr marL="36576" marR="36576" marT="36583" marB="365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rgbClr val="000099"/>
                          </a:solidFill>
                        </a:rPr>
                        <a:t>Attività</a:t>
                      </a:r>
                    </a:p>
                    <a:p>
                      <a:endParaRPr lang="it-IT" sz="900" b="1" dirty="0">
                        <a:solidFill>
                          <a:srgbClr val="000099"/>
                        </a:solidFill>
                      </a:endParaRPr>
                    </a:p>
                  </a:txBody>
                  <a:tcPr marL="36576" marR="36576" marT="36583" marB="365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Mercoledì  </a:t>
                      </a:r>
                    </a:p>
                  </a:txBody>
                  <a:tcPr marL="36576" marR="36576" marT="36583" marB="365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12 dice</a:t>
                      </a:r>
                      <a:r>
                        <a:rPr kumimoji="0" lang="it-IT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mbre</a:t>
                      </a: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2018</a:t>
                      </a:r>
                    </a:p>
                  </a:txBody>
                  <a:tcPr marL="36576" marR="36576" marT="36583" marB="365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17:30</a:t>
                      </a:r>
                    </a:p>
                  </a:txBody>
                  <a:tcPr marL="36576" marR="36576" marT="36583" marB="365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18:30</a:t>
                      </a:r>
                    </a:p>
                  </a:txBody>
                  <a:tcPr marL="36576" marR="36576" marT="36583" marB="365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aseline="0" dirty="0">
                          <a:solidFill>
                            <a:srgbClr val="000099"/>
                          </a:solidFill>
                          <a:latin typeface="+mn-lt"/>
                        </a:rPr>
                        <a:t>Visita alla scuola</a:t>
                      </a:r>
                    </a:p>
                  </a:txBody>
                  <a:tcPr marL="36576" marR="36576" marT="36583" marB="365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46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Sabato </a:t>
                      </a:r>
                    </a:p>
                  </a:txBody>
                  <a:tcPr marL="36576" marR="36576" marT="36583" marB="365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12 gennaio   2019</a:t>
                      </a:r>
                    </a:p>
                  </a:txBody>
                  <a:tcPr marL="36576" marR="36576" marT="36583" marB="365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 9:00</a:t>
                      </a:r>
                    </a:p>
                  </a:txBody>
                  <a:tcPr marL="36576" marR="36576" marT="36583" marB="365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10:00</a:t>
                      </a:r>
                    </a:p>
                  </a:txBody>
                  <a:tcPr marL="36576" marR="36576" marT="36583" marB="365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La</a:t>
                      </a:r>
                      <a:r>
                        <a:rPr lang="it-IT" sz="1600" b="1" baseline="0" dirty="0">
                          <a:solidFill>
                            <a:srgbClr val="000099"/>
                          </a:solidFill>
                          <a:latin typeface="+mn-lt"/>
                        </a:rPr>
                        <a:t> </a:t>
                      </a:r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Dirigente Scolastica Maria </a:t>
                      </a:r>
                      <a:r>
                        <a:rPr lang="it-IT" sz="1600" b="1" dirty="0" err="1">
                          <a:solidFill>
                            <a:srgbClr val="000099"/>
                          </a:solidFill>
                          <a:latin typeface="+mn-lt"/>
                        </a:rPr>
                        <a:t>Gaiani</a:t>
                      </a:r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 incontra le famiglie</a:t>
                      </a:r>
                    </a:p>
                  </a:txBody>
                  <a:tcPr marL="36576" marR="36576" marT="36583" marB="365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84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Giovedì </a:t>
                      </a:r>
                    </a:p>
                  </a:txBody>
                  <a:tcPr marL="36576" marR="36576" marT="36583" marB="365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17 gennaio 2018</a:t>
                      </a:r>
                    </a:p>
                  </a:txBody>
                  <a:tcPr marL="36576" marR="36576" marT="36583" marB="365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16:30</a:t>
                      </a:r>
                    </a:p>
                  </a:txBody>
                  <a:tcPr marL="36576" marR="36576" marT="36583" marB="365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18:30</a:t>
                      </a:r>
                    </a:p>
                  </a:txBody>
                  <a:tcPr marL="36576" marR="36576" marT="36583" marB="365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aseline="0" dirty="0">
                          <a:solidFill>
                            <a:srgbClr val="000099"/>
                          </a:solidFill>
                          <a:latin typeface="+mn-lt"/>
                        </a:rPr>
                        <a:t>Visita alla scuola e laboratori per i bambini presenti</a:t>
                      </a:r>
                      <a:endParaRPr lang="it-IT" sz="1600" dirty="0">
                        <a:solidFill>
                          <a:srgbClr val="000099"/>
                        </a:solidFill>
                        <a:latin typeface="+mn-lt"/>
                      </a:endParaRPr>
                    </a:p>
                    <a:p>
                      <a:endParaRPr lang="it-IT" sz="1600" baseline="0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 marL="36576" marR="36576" marT="36583" marB="365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D5C7606-F6E6-471B-845F-0360B29857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428625"/>
            <a:ext cx="8229600" cy="1428750"/>
          </a:xfrm>
        </p:spPr>
        <p:txBody>
          <a:bodyPr/>
          <a:lstStyle/>
          <a:p>
            <a:pPr algn="l" eaLnBrk="1" hangingPunct="1"/>
            <a:r>
              <a:rPr lang="it-IT" altLang="it-IT" sz="4000" b="1">
                <a:solidFill>
                  <a:schemeClr val="bg1"/>
                </a:solidFill>
              </a:rPr>
              <a:t>Scuola Primaria </a:t>
            </a:r>
            <a:br>
              <a:rPr lang="it-IT" altLang="it-IT" sz="4000" b="1">
                <a:solidFill>
                  <a:schemeClr val="bg1"/>
                </a:solidFill>
              </a:rPr>
            </a:br>
            <a:r>
              <a:rPr lang="it-IT" altLang="it-IT" sz="4000" b="1">
                <a:solidFill>
                  <a:schemeClr val="bg1"/>
                </a:solidFill>
              </a:rPr>
              <a:t>di Fondo Reno</a:t>
            </a:r>
            <a:br>
              <a:rPr lang="it-IT" altLang="it-IT" sz="4000" b="1">
                <a:solidFill>
                  <a:schemeClr val="bg1"/>
                </a:solidFill>
              </a:rPr>
            </a:br>
            <a:r>
              <a:rPr lang="it-IT" altLang="it-IT" sz="1800" b="1">
                <a:solidFill>
                  <a:schemeClr val="bg1"/>
                </a:solidFill>
              </a:rPr>
              <a:t>Via Catena 98-Fondo Reno</a:t>
            </a:r>
          </a:p>
        </p:txBody>
      </p:sp>
      <p:sp>
        <p:nvSpPr>
          <p:cNvPr id="15363" name="Rectangle 7">
            <a:extLst>
              <a:ext uri="{FF2B5EF4-FFF2-40B4-BE49-F238E27FC236}">
                <a16:creationId xmlns:a16="http://schemas.microsoft.com/office/drawing/2014/main" id="{15D6696D-23B3-4E24-A813-35685D854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2286000"/>
            <a:ext cx="8072437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0099"/>
                </a:solidFill>
              </a:rPr>
              <a:t>l docenti della scuola incontreranno gli alunni delle classi quinte della scuola  primaria e le loro famiglie nelle seguenti giornate:</a:t>
            </a:r>
          </a:p>
        </p:txBody>
      </p:sp>
      <p:graphicFrame>
        <p:nvGraphicFramePr>
          <p:cNvPr id="9" name="Group 39">
            <a:extLst>
              <a:ext uri="{FF2B5EF4-FFF2-40B4-BE49-F238E27FC236}">
                <a16:creationId xmlns:a16="http://schemas.microsoft.com/office/drawing/2014/main" id="{CC481A7F-E16B-4A60-AAAC-432DFF8BA1FF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500063" y="3213100"/>
          <a:ext cx="8072437" cy="3076575"/>
        </p:xfrm>
        <a:graphic>
          <a:graphicData uri="http://schemas.openxmlformats.org/drawingml/2006/table">
            <a:tbl>
              <a:tblPr/>
              <a:tblGrid>
                <a:gridCol w="1147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3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0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Giorno</a:t>
                      </a:r>
                    </a:p>
                  </a:txBody>
                  <a:tcPr marL="36576" marR="36576" marT="36589" marB="3658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Data</a:t>
                      </a:r>
                    </a:p>
                  </a:txBody>
                  <a:tcPr marL="36576" marR="36576" marT="36589" marB="3658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Dalle ore</a:t>
                      </a:r>
                    </a:p>
                  </a:txBody>
                  <a:tcPr marL="36576" marR="36576" marT="36589" marB="3658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Alle ore</a:t>
                      </a:r>
                    </a:p>
                  </a:txBody>
                  <a:tcPr marL="36576" marR="36576" marT="36589" marB="3658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rgbClr val="000099"/>
                          </a:solidFill>
                        </a:rPr>
                        <a:t>Attività</a:t>
                      </a:r>
                    </a:p>
                    <a:p>
                      <a:endParaRPr lang="it-IT" sz="900" b="1" dirty="0">
                        <a:solidFill>
                          <a:srgbClr val="000099"/>
                        </a:solidFill>
                      </a:endParaRPr>
                    </a:p>
                  </a:txBody>
                  <a:tcPr marL="36576" marR="36576" marT="36589" marB="3658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Martedì</a:t>
                      </a:r>
                    </a:p>
                  </a:txBody>
                  <a:tcPr marL="36576" marR="36576" marT="36589" marB="3658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18 dice</a:t>
                      </a:r>
                      <a:r>
                        <a:rPr kumimoji="0" lang="it-IT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mbre</a:t>
                      </a: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2018</a:t>
                      </a:r>
                    </a:p>
                  </a:txBody>
                  <a:tcPr marL="36576" marR="36576" marT="36589" marB="3658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17:00</a:t>
                      </a:r>
                    </a:p>
                  </a:txBody>
                  <a:tcPr marL="36576" marR="36576" marT="36589" marB="3658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18:30</a:t>
                      </a:r>
                    </a:p>
                  </a:txBody>
                  <a:tcPr marL="36576" marR="36576" marT="36589" marB="3658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aseline="0" dirty="0">
                          <a:solidFill>
                            <a:srgbClr val="000099"/>
                          </a:solidFill>
                          <a:latin typeface="+mn-lt"/>
                        </a:rPr>
                        <a:t>Visita alla scuola</a:t>
                      </a:r>
                    </a:p>
                  </a:txBody>
                  <a:tcPr marL="36576" marR="36576" marT="36589" marB="3658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2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Sabato</a:t>
                      </a:r>
                    </a:p>
                  </a:txBody>
                  <a:tcPr marL="36576" marR="36576" marT="36589" marB="3658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12 gennaio   2019</a:t>
                      </a:r>
                    </a:p>
                  </a:txBody>
                  <a:tcPr marL="36576" marR="36576" marT="36589" marB="3658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 9:00</a:t>
                      </a:r>
                    </a:p>
                  </a:txBody>
                  <a:tcPr marL="36576" marR="36576" marT="36589" marB="3658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10:00</a:t>
                      </a:r>
                    </a:p>
                  </a:txBody>
                  <a:tcPr marL="36576" marR="36576" marT="36589" marB="3658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La</a:t>
                      </a:r>
                      <a:r>
                        <a:rPr lang="it-IT" sz="1600" b="1" baseline="0" dirty="0">
                          <a:solidFill>
                            <a:srgbClr val="000099"/>
                          </a:solidFill>
                          <a:latin typeface="+mn-lt"/>
                        </a:rPr>
                        <a:t> </a:t>
                      </a:r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Dirigente Scolastica Maria </a:t>
                      </a:r>
                      <a:r>
                        <a:rPr lang="it-IT" sz="1600" b="1" dirty="0" err="1">
                          <a:solidFill>
                            <a:srgbClr val="000099"/>
                          </a:solidFill>
                          <a:latin typeface="+mn-lt"/>
                        </a:rPr>
                        <a:t>Gaiani</a:t>
                      </a:r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 incontra le famiglie presso la sede della scuola </a:t>
                      </a:r>
                      <a:r>
                        <a:rPr lang="it-IT" sz="1600" b="1" dirty="0" err="1">
                          <a:solidFill>
                            <a:srgbClr val="000099"/>
                          </a:solidFill>
                          <a:latin typeface="+mn-lt"/>
                        </a:rPr>
                        <a:t>Franceschini</a:t>
                      </a:r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 </a:t>
                      </a:r>
                    </a:p>
                    <a:p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di Via Ladino 26</a:t>
                      </a:r>
                      <a:r>
                        <a:rPr lang="it-IT" sz="1600" b="1" baseline="0" dirty="0">
                          <a:solidFill>
                            <a:srgbClr val="000099"/>
                          </a:solidFill>
                          <a:latin typeface="+mn-lt"/>
                        </a:rPr>
                        <a:t> a P</a:t>
                      </a:r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orotto</a:t>
                      </a:r>
                    </a:p>
                  </a:txBody>
                  <a:tcPr marL="36576" marR="36576" marT="36589" marB="3658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5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Martedì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</a:t>
                      </a:r>
                    </a:p>
                  </a:txBody>
                  <a:tcPr marL="36576" marR="36576" marT="36589" marB="3658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15  gennaio   2018</a:t>
                      </a:r>
                    </a:p>
                  </a:txBody>
                  <a:tcPr marL="36576" marR="36576" marT="36589" marB="3658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17:00</a:t>
                      </a:r>
                    </a:p>
                  </a:txBody>
                  <a:tcPr marL="36576" marR="36576" marT="36589" marB="3658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18:30</a:t>
                      </a:r>
                    </a:p>
                  </a:txBody>
                  <a:tcPr marL="36576" marR="36576" marT="36589" marB="3658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aseline="0" dirty="0">
                          <a:solidFill>
                            <a:srgbClr val="000099"/>
                          </a:solidFill>
                          <a:latin typeface="+mn-lt"/>
                        </a:rPr>
                        <a:t>Visita alla scuola </a:t>
                      </a:r>
                      <a:r>
                        <a:rPr lang="it-IT" sz="1600" dirty="0">
                          <a:solidFill>
                            <a:srgbClr val="000099"/>
                          </a:solidFill>
                          <a:latin typeface="+mn-lt"/>
                        </a:rPr>
                        <a:t>e laboratori per bambini</a:t>
                      </a:r>
                      <a:endParaRPr lang="it-IT" sz="1600" baseline="0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 marL="36576" marR="36576" marT="36589" marB="3658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2ABF849D-F486-4CC5-A354-C88613D137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71500" y="428625"/>
            <a:ext cx="7915275" cy="1214438"/>
          </a:xfrm>
        </p:spPr>
        <p:txBody>
          <a:bodyPr/>
          <a:lstStyle/>
          <a:p>
            <a:pPr algn="l"/>
            <a:r>
              <a:rPr lang="it-IT" altLang="it-IT" b="1">
                <a:solidFill>
                  <a:schemeClr val="bg1"/>
                </a:solidFill>
              </a:rPr>
              <a:t>Incontri per le famiglie</a:t>
            </a:r>
          </a:p>
        </p:txBody>
      </p:sp>
      <p:sp>
        <p:nvSpPr>
          <p:cNvPr id="17411" name="Subtitle 2">
            <a:extLst>
              <a:ext uri="{FF2B5EF4-FFF2-40B4-BE49-F238E27FC236}">
                <a16:creationId xmlns:a16="http://schemas.microsoft.com/office/drawing/2014/main" id="{4115166D-DE83-4717-94AC-59E9C0DE854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71500" y="4724400"/>
            <a:ext cx="7858125" cy="1490663"/>
          </a:xfrm>
        </p:spPr>
        <p:txBody>
          <a:bodyPr/>
          <a:lstStyle/>
          <a:p>
            <a:pPr algn="just">
              <a:lnSpc>
                <a:spcPct val="114000"/>
              </a:lnSpc>
            </a:pPr>
            <a:r>
              <a:rPr lang="it-IT" altLang="it-IT" sz="2000" b="1">
                <a:solidFill>
                  <a:srgbClr val="000099"/>
                </a:solidFill>
              </a:rPr>
              <a:t>Sono previsti incontri per i genitori delle classi prime durante le settimane precedenti l’inizio delle lezioni.</a:t>
            </a:r>
          </a:p>
          <a:p>
            <a:pPr algn="just">
              <a:lnSpc>
                <a:spcPct val="114000"/>
              </a:lnSpc>
            </a:pPr>
            <a:r>
              <a:rPr lang="it-IT" altLang="it-IT" sz="2000" b="1">
                <a:solidFill>
                  <a:srgbClr val="000099"/>
                </a:solidFill>
              </a:rPr>
              <a:t>Il calendario sarà pubblicato sul nostro sito web.</a:t>
            </a:r>
          </a:p>
          <a:p>
            <a:pPr algn="l">
              <a:lnSpc>
                <a:spcPct val="80000"/>
              </a:lnSpc>
            </a:pPr>
            <a:endParaRPr lang="it-IT" altLang="it-IT" sz="2400"/>
          </a:p>
          <a:p>
            <a:pPr algn="l">
              <a:lnSpc>
                <a:spcPct val="80000"/>
              </a:lnSpc>
            </a:pPr>
            <a:endParaRPr lang="it-IT" altLang="it-IT" sz="1600"/>
          </a:p>
          <a:p>
            <a:pPr algn="l">
              <a:lnSpc>
                <a:spcPct val="80000"/>
              </a:lnSpc>
            </a:pPr>
            <a:endParaRPr lang="it-IT" altLang="it-IT" sz="2000">
              <a:solidFill>
                <a:srgbClr val="002060"/>
              </a:solidFill>
            </a:endParaRPr>
          </a:p>
        </p:txBody>
      </p:sp>
      <p:pic>
        <p:nvPicPr>
          <p:cNvPr id="17412" name="Picture 8" descr="classroom.jpg">
            <a:extLst>
              <a:ext uri="{FF2B5EF4-FFF2-40B4-BE49-F238E27FC236}">
                <a16:creationId xmlns:a16="http://schemas.microsoft.com/office/drawing/2014/main" id="{59DD64B7-A12E-4B1E-8BD5-9AFF841A8B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557338"/>
            <a:ext cx="5419725" cy="27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</TotalTime>
  <Words>474</Words>
  <Application>Microsoft Office PowerPoint</Application>
  <PresentationFormat>On-screen Show (4:3)</PresentationFormat>
  <Paragraphs>110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Struttura predefinita</vt:lpstr>
      <vt:lpstr>PowerPoint Presentation</vt:lpstr>
      <vt:lpstr>PowerPoint Presentation</vt:lpstr>
      <vt:lpstr>Open days</vt:lpstr>
      <vt:lpstr>PowerPoint Presentation</vt:lpstr>
      <vt:lpstr>Scuola Primaria G. Matteotti di Ferrara Via Svevo 1- Ferrara</vt:lpstr>
      <vt:lpstr>Scuola Primaria  A. Franceschini di Porotto Via Ladino 26 - Porotto</vt:lpstr>
      <vt:lpstr>Scuola Primaria  di Fondo Reno Via Catena 98-Fondo Reno</vt:lpstr>
      <vt:lpstr>Incontri per le famiglie</vt:lpstr>
    </vt:vector>
  </TitlesOfParts>
  <Company>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XP</dc:creator>
  <cp:lastModifiedBy>Bertilla Scavezzon</cp:lastModifiedBy>
  <cp:revision>126</cp:revision>
  <dcterms:created xsi:type="dcterms:W3CDTF">2013-11-30T08:31:30Z</dcterms:created>
  <dcterms:modified xsi:type="dcterms:W3CDTF">2018-12-02T09:02:35Z</dcterms:modified>
</cp:coreProperties>
</file>